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9144000"/>
  <p:notesSz cx="6858000" cy="9144000"/>
  <p:embeddedFontLst>
    <p:embeddedFont>
      <p:font typeface="Raleway SemiBold"/>
      <p:regular r:id="rId36"/>
      <p:bold r:id="rId37"/>
      <p:italic r:id="rId38"/>
      <p:boldItalic r:id="rId39"/>
    </p:embeddedFont>
    <p:embeddedFont>
      <p:font typeface="Raleway"/>
      <p:regular r:id="rId40"/>
      <p:bold r:id="rId41"/>
      <p:italic r:id="rId42"/>
      <p:boldItalic r:id="rId43"/>
    </p:embeddedFont>
    <p:embeddedFont>
      <p:font typeface="Raleway Thin"/>
      <p:regular r:id="rId44"/>
      <p:bold r:id="rId45"/>
      <p:italic r:id="rId46"/>
      <p:boldItalic r:id="rId47"/>
    </p:embeddedFont>
    <p:embeddedFont>
      <p:font typeface="Raleway Light"/>
      <p:regular r:id="rId48"/>
      <p:bold r:id="rId49"/>
      <p:italic r:id="rId50"/>
      <p:boldItalic r:id="rId51"/>
    </p:embeddedFont>
    <p:embeddedFont>
      <p:font typeface="Raleway Extra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508872-25F4-4309-86A7-0AD58F25AF09}">
  <a:tblStyle styleId="{23508872-25F4-4309-86A7-0AD58F25AF0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42" Type="http://schemas.openxmlformats.org/officeDocument/2006/relationships/font" Target="fonts/Raleway-italic.fntdata"/><Relationship Id="rId41" Type="http://schemas.openxmlformats.org/officeDocument/2006/relationships/font" Target="fonts/Raleway-bold.fntdata"/><Relationship Id="rId44" Type="http://schemas.openxmlformats.org/officeDocument/2006/relationships/font" Target="fonts/RalewayThin-regular.fntdata"/><Relationship Id="rId43" Type="http://schemas.openxmlformats.org/officeDocument/2006/relationships/font" Target="fonts/Raleway-boldItalic.fntdata"/><Relationship Id="rId46" Type="http://schemas.openxmlformats.org/officeDocument/2006/relationships/font" Target="fonts/RalewayThin-italic.fntdata"/><Relationship Id="rId45" Type="http://schemas.openxmlformats.org/officeDocument/2006/relationships/font" Target="fonts/RalewayThin-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Light-regular.fntdata"/><Relationship Id="rId47" Type="http://schemas.openxmlformats.org/officeDocument/2006/relationships/font" Target="fonts/RalewayThin-boldItalic.fntdata"/><Relationship Id="rId49" Type="http://schemas.openxmlformats.org/officeDocument/2006/relationships/font" Target="fonts/Raleway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SemiBold-bold.fntdata"/><Relationship Id="rId36" Type="http://schemas.openxmlformats.org/officeDocument/2006/relationships/font" Target="fonts/RalewaySemiBold-regular.fntdata"/><Relationship Id="rId39" Type="http://schemas.openxmlformats.org/officeDocument/2006/relationships/font" Target="fonts/RalewaySemiBold-boldItalic.fntdata"/><Relationship Id="rId38" Type="http://schemas.openxmlformats.org/officeDocument/2006/relationships/font" Target="fonts/RalewaySemi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Light-boldItalic.fntdata"/><Relationship Id="rId50" Type="http://schemas.openxmlformats.org/officeDocument/2006/relationships/font" Target="fonts/RalewayLight-italic.fntdata"/><Relationship Id="rId53" Type="http://schemas.openxmlformats.org/officeDocument/2006/relationships/font" Target="fonts/RalewayExtraLight-bold.fntdata"/><Relationship Id="rId52" Type="http://schemas.openxmlformats.org/officeDocument/2006/relationships/font" Target="fonts/RalewayExtraLight-regular.fntdata"/><Relationship Id="rId11" Type="http://schemas.openxmlformats.org/officeDocument/2006/relationships/slide" Target="slides/slide5.xml"/><Relationship Id="rId55" Type="http://schemas.openxmlformats.org/officeDocument/2006/relationships/font" Target="fonts/RalewayExtraLight-boldItalic.fntdata"/><Relationship Id="rId10" Type="http://schemas.openxmlformats.org/officeDocument/2006/relationships/slide" Target="slides/slide4.xml"/><Relationship Id="rId54" Type="http://schemas.openxmlformats.org/officeDocument/2006/relationships/font" Target="fonts/RalewayExtraLight-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Pour ce projet -&gt; explorer des problématiques du machine learning appliqué au domaine médical</a:t>
            </a:r>
            <a:endParaRPr/>
          </a:p>
          <a:p>
            <a:pPr indent="0" lvl="0" marL="0" rtl="0" algn="l">
              <a:spcBef>
                <a:spcPts val="0"/>
              </a:spcBef>
              <a:spcAft>
                <a:spcPts val="0"/>
              </a:spcAft>
              <a:buNone/>
            </a:pPr>
            <a:r>
              <a:t/>
            </a:r>
            <a:endParaRPr/>
          </a:p>
        </p:txBody>
      </p:sp>
      <p:sp>
        <p:nvSpPr>
          <p:cNvPr id="88" name="Google Shape;8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891a2e07c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a891a2e07c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891a2e07c_2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2a891a2e07c_2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a8bae18263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2a8bae18263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a891a2e07c_2_2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Nous nous sommes intéressés à 2 points particuliers que nous avons approfondis.</a:t>
            </a:r>
            <a:endParaRPr/>
          </a:p>
          <a:p>
            <a:pPr indent="0" lvl="0" marL="0" rtl="0" algn="l">
              <a:spcBef>
                <a:spcPts val="0"/>
              </a:spcBef>
              <a:spcAft>
                <a:spcPts val="0"/>
              </a:spcAft>
              <a:buNone/>
            </a:pPr>
            <a:r>
              <a:rPr lang="fr-FR"/>
              <a:t>Est-ce que l’utilisation d’une structure de graphe est vraiment nécessaire à ce problème de classification?</a:t>
            </a:r>
            <a:endParaRPr/>
          </a:p>
          <a:p>
            <a:pPr indent="0" lvl="0" marL="0" rtl="0" algn="l">
              <a:spcBef>
                <a:spcPts val="0"/>
              </a:spcBef>
              <a:spcAft>
                <a:spcPts val="0"/>
              </a:spcAft>
              <a:buNone/>
            </a:pPr>
            <a:r>
              <a:rPr lang="fr-FR"/>
              <a:t>Pour cela nous avons comparé les </a:t>
            </a:r>
            <a:r>
              <a:rPr lang="fr-FR"/>
              <a:t>résultats</a:t>
            </a:r>
            <a:r>
              <a:rPr lang="fr-FR"/>
              <a:t> de différentes architectures.</a:t>
            </a:r>
            <a:endParaRPr/>
          </a:p>
          <a:p>
            <a:pPr indent="-317500" lvl="0" marL="457200" rtl="0" algn="l">
              <a:spcBef>
                <a:spcPts val="0"/>
              </a:spcBef>
              <a:spcAft>
                <a:spcPts val="0"/>
              </a:spcAft>
              <a:buSzPts val="1400"/>
              <a:buChar char="-"/>
            </a:pPr>
            <a:r>
              <a:rPr lang="fr-FR"/>
              <a:t>soit des réseaux pleinement connectés </a:t>
            </a:r>
            <a:endParaRPr/>
          </a:p>
          <a:p>
            <a:pPr indent="-317500" lvl="0" marL="457200" rtl="0" algn="l">
              <a:spcBef>
                <a:spcPts val="0"/>
              </a:spcBef>
              <a:spcAft>
                <a:spcPts val="0"/>
              </a:spcAft>
              <a:buSzPts val="1400"/>
              <a:buChar char="-"/>
            </a:pPr>
            <a:r>
              <a:rPr lang="fr-FR"/>
              <a:t>soit des GCN utilisant la structure de graphe</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Cette observation souligne l'importance d'adapter les modèles à la nature spécifique des données</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La seconde question porte sur l’intérêt de la réduction de dimension des vecteurs caractéristiques.</a:t>
            </a:r>
            <a:endParaRPr/>
          </a:p>
          <a:p>
            <a:pPr indent="0" lvl="0" marL="0" rtl="0" algn="l">
              <a:spcBef>
                <a:spcPts val="0"/>
              </a:spcBef>
              <a:spcAft>
                <a:spcPts val="0"/>
              </a:spcAft>
              <a:buNone/>
            </a:pPr>
            <a:r>
              <a:rPr lang="fr-FR"/>
              <a:t>Pour cela, on compare les performances de réseaux utilisant différents vecteurs en entrée.</a:t>
            </a:r>
            <a:endParaRPr/>
          </a:p>
          <a:p>
            <a:pPr indent="-317500" lvl="0" marL="457200" rtl="0" algn="l">
              <a:spcBef>
                <a:spcPts val="0"/>
              </a:spcBef>
              <a:spcAft>
                <a:spcPts val="0"/>
              </a:spcAft>
              <a:buSzPts val="1400"/>
              <a:buChar char="-"/>
            </a:pPr>
            <a:r>
              <a:rPr lang="fr-FR"/>
              <a:t>le vecteur brut à 6000 composantes</a:t>
            </a:r>
            <a:endParaRPr/>
          </a:p>
          <a:p>
            <a:pPr indent="-317500" lvl="0" marL="457200" rtl="0" algn="l">
              <a:spcBef>
                <a:spcPts val="0"/>
              </a:spcBef>
              <a:spcAft>
                <a:spcPts val="0"/>
              </a:spcAft>
              <a:buSzPts val="1400"/>
              <a:buChar char="-"/>
            </a:pPr>
            <a:r>
              <a:rPr lang="fr-FR"/>
              <a:t>le vecteur réduit à 2000 composantes utilisant l’élimination récursive de caractéristiques basée sur un critère de “ridge regression”</a:t>
            </a:r>
            <a:endParaRPr/>
          </a:p>
          <a:p>
            <a:pPr indent="-317500" lvl="0" marL="457200" rtl="0" algn="l">
              <a:spcBef>
                <a:spcPts val="0"/>
              </a:spcBef>
              <a:spcAft>
                <a:spcPts val="0"/>
              </a:spcAft>
              <a:buSzPts val="1400"/>
              <a:buChar char="-"/>
            </a:pPr>
            <a:r>
              <a:rPr lang="fr-FR"/>
              <a:t>le vecteur latent provenant d’un auto-encodeur entraîné pour l’occasion</a:t>
            </a:r>
            <a:endParaRPr/>
          </a:p>
          <a:p>
            <a:pPr indent="0" lvl="0" marL="0" rtl="0" algn="l">
              <a:spcBef>
                <a:spcPts val="0"/>
              </a:spcBef>
              <a:spcAft>
                <a:spcPts val="0"/>
              </a:spcAft>
              <a:buNone/>
            </a:pPr>
            <a:r>
              <a:rPr lang="fr-FR"/>
              <a:t>Les résultats dévoilent une absence d'améliorations significatives avec la réduction de dimension voire une dégradation par exemple pour les ae. Les performances du modèle n'ont pas bénéficié de cette réduction, soulignant la complexité des relations dans les données médicales.</a:t>
            </a:r>
            <a:endParaRPr/>
          </a:p>
        </p:txBody>
      </p:sp>
      <p:sp>
        <p:nvSpPr>
          <p:cNvPr id="670" name="Google Shape;670;g2a891a2e07c_2_2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Cette observation souligne l'importance d'adapter les modèles à la nature spécifique des données</a:t>
            </a:r>
            <a:endParaRPr/>
          </a:p>
          <a:p>
            <a:pPr indent="0" lvl="0" marL="0" rtl="0" algn="l">
              <a:spcBef>
                <a:spcPts val="0"/>
              </a:spcBef>
              <a:spcAft>
                <a:spcPts val="0"/>
              </a:spcAft>
              <a:buClr>
                <a:schemeClr val="dk1"/>
              </a:buClr>
              <a:buSzPts val="1100"/>
              <a:buFont typeface="Arial"/>
              <a:buNone/>
            </a:pPr>
            <a:r>
              <a:rPr lang="fr-FR"/>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FR"/>
              <a:t>Le 'Curse of dimensionality' a été un défi majeur, nous confrontant à des contraintes inattendues et soulignant l'importance de stratégies flexibles pour aborder la dimensionnalité élevée des données médicales.</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nous avons réussi à travailler avec une carte graphique Nvidia T500 4GB, et reproduire presque les résultats des auteurs.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FR"/>
              <a:t>On s’attendait à voir des décompositions de Fourier alors qu’en pratique, on agrège simplement l’information des voisins entre eux.</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En résumé, notre étude offre une plongée instructive dans un domaine difficile, mettant en évidence des défis et des opportunités pour des recherches futures dans l'analyse des données médicales.</a:t>
            </a:r>
            <a:endParaRPr/>
          </a:p>
        </p:txBody>
      </p:sp>
      <p:sp>
        <p:nvSpPr>
          <p:cNvPr id="733" name="Google Shape;73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a891a2e07c_2_3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a891a2e07c_2_3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g2a891a2e07c_2_3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a8bae18263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a8bae18263_0_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g2a8bae18263_0_1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a8bae18263_0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a8bae18263_0_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2a8bae18263_0_1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a8bae18263_0_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a8bae18263_0_1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2a8bae18263_0_1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Parisot </a:t>
            </a:r>
            <a:r>
              <a:rPr b="1" lang="fr-FR"/>
              <a:t>et ses collaborateurs</a:t>
            </a:r>
            <a:r>
              <a:rPr lang="fr-FR"/>
              <a:t>, paru </a:t>
            </a:r>
            <a:r>
              <a:rPr lang="fr-FR"/>
              <a:t> 2017 </a:t>
            </a:r>
            <a:r>
              <a:rPr lang="fr-FR"/>
              <a:t>s'intéresse</a:t>
            </a:r>
            <a:r>
              <a:rPr lang="fr-FR"/>
              <a:t> à la </a:t>
            </a:r>
            <a:r>
              <a:rPr b="1" lang="fr-FR"/>
              <a:t>détection de maladies qui n’est autre qu’un problème de classification binaire</a:t>
            </a:r>
            <a:r>
              <a:rPr lang="fr-FR"/>
              <a:t> en considérant une </a:t>
            </a:r>
            <a:r>
              <a:rPr b="1" lang="fr-FR"/>
              <a:t>population de patient comme un graphe</a:t>
            </a:r>
            <a:r>
              <a:rPr lang="fr-FR"/>
              <a:t> et en appliquant des </a:t>
            </a:r>
            <a:r>
              <a:rPr b="1" lang="fr-FR"/>
              <a:t>réseaux de neurones convolutionnels sur ces graphes</a:t>
            </a:r>
            <a:r>
              <a:rPr lang="fr-FR"/>
              <a:t> (notion popularisés par Kipf et Welling en 2017 / </a:t>
            </a:r>
            <a:r>
              <a:rPr b="0" i="0" lang="fr-FR" sz="1200">
                <a:solidFill>
                  <a:schemeClr val="dk1"/>
                </a:solidFill>
                <a:latin typeface="Calibri"/>
                <a:ea typeface="Calibri"/>
                <a:cs typeface="Calibri"/>
                <a:sym typeface="Calibri"/>
              </a:rPr>
              <a:t>cité 29580 fois)</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fr-FR"/>
              <a:t>Les auteurs ont souligné l’importance des performances de leur méthode sur </a:t>
            </a:r>
            <a:r>
              <a:rPr b="1" i="0" lang="fr-FR" sz="1200">
                <a:solidFill>
                  <a:schemeClr val="dk1"/>
                </a:solidFill>
              </a:rPr>
              <a:t>2 jeux de données</a:t>
            </a:r>
            <a:r>
              <a:rPr lang="fr-FR"/>
              <a:t> avec des maladies et des enjeux différents : ADNI pour la maladie d’ </a:t>
            </a:r>
            <a:r>
              <a:rPr b="0" i="0" lang="fr-FR" sz="1200">
                <a:solidFill>
                  <a:schemeClr val="dk1"/>
                </a:solidFill>
                <a:latin typeface="Calibri"/>
                <a:ea typeface="Calibri"/>
                <a:cs typeface="Calibri"/>
                <a:sym typeface="Calibri"/>
              </a:rPr>
              <a:t>Alzheimer Et ABIDE pour la c</a:t>
            </a:r>
            <a:r>
              <a:rPr lang="fr-FR"/>
              <a:t>lassification en patient sain et en patient souffrant du trouble du spectre autistique</a:t>
            </a:r>
            <a:r>
              <a:rPr b="0" i="0" lang="fr-FR" sz="1200">
                <a:solidFill>
                  <a:schemeClr val="dk1"/>
                </a:solidFill>
                <a:latin typeface="Calibri"/>
                <a:ea typeface="Calibri"/>
                <a:cs typeface="Calibri"/>
                <a:sym typeface="Calibri"/>
              </a:rPr>
              <a:t>.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fr-FR"/>
              <a:t>-&gt; Nos </a:t>
            </a:r>
            <a:r>
              <a:rPr lang="fr-FR"/>
              <a:t>expériences</a:t>
            </a:r>
            <a:r>
              <a:rPr lang="fr-FR"/>
              <a:t> sur </a:t>
            </a:r>
            <a:r>
              <a:rPr b="0" i="0" lang="fr-FR" sz="1200">
                <a:solidFill>
                  <a:schemeClr val="dk1"/>
                </a:solidFill>
                <a:latin typeface="Calibri"/>
                <a:ea typeface="Calibri"/>
                <a:cs typeface="Calibri"/>
                <a:sym typeface="Calibri"/>
              </a:rPr>
              <a:t>ABIDE</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Font typeface="Arial"/>
              <a:buNone/>
            </a:pPr>
            <a:r>
              <a:rPr lang="fr-FR"/>
              <a:t>Pour la construction du graphe, 2 choix : </a:t>
            </a:r>
            <a:r>
              <a:rPr b="1" lang="fr-FR"/>
              <a:t>cmmt définir le vecteur de caractéristique</a:t>
            </a:r>
            <a:r>
              <a:rPr lang="fr-FR"/>
              <a:t> de chaque noeud et </a:t>
            </a:r>
            <a:r>
              <a:rPr b="1" lang="fr-FR"/>
              <a:t>comment def les intéractions</a:t>
            </a:r>
            <a:r>
              <a:rPr lang="fr-FR"/>
              <a:t> entre noeud (ie le poids sur les branches)</a:t>
            </a:r>
            <a:endParaRPr/>
          </a:p>
        </p:txBody>
      </p:sp>
      <p:sp>
        <p:nvSpPr>
          <p:cNvPr id="96" name="Google Shape;96;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a8bae18263_0_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a8bae18263_0_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2a8bae18263_0_1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a8bae18263_0_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a8bae18263_0_2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2a8bae18263_0_2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Est-ce que la réduction de dimension du vecteur caractéristique sert à quelquechose? </a:t>
            </a:r>
            <a:endParaRPr/>
          </a:p>
          <a:p>
            <a:pPr indent="0" lvl="0" marL="0" rtl="0" algn="l">
              <a:spcBef>
                <a:spcPts val="0"/>
              </a:spcBef>
              <a:spcAft>
                <a:spcPts val="0"/>
              </a:spcAft>
              <a:buNone/>
            </a:pPr>
            <a:r>
              <a:rPr lang="fr-FR"/>
              <a:t>Non car pas d'améliorations significatives, on compare 3 types de vecteurs en entrée: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fr-FR"/>
              <a:t> les caractéristiques brutes à 6000 composantes </a:t>
            </a:r>
            <a:endParaRPr/>
          </a:p>
          <a:p>
            <a:pPr indent="-317500" lvl="0" marL="457200" rtl="0" algn="l">
              <a:spcBef>
                <a:spcPts val="0"/>
              </a:spcBef>
              <a:spcAft>
                <a:spcPts val="0"/>
              </a:spcAft>
              <a:buSzPts val="1400"/>
              <a:buChar char="-"/>
            </a:pPr>
            <a:r>
              <a:rPr lang="fr-FR"/>
              <a:t>un vecteur réduit utilisant une élimination récursive des dimensions (basé sur un critère d'élimination des caractéristiques dont les poids ont la norme la plus faibles lors d'une régression ridge)</a:t>
            </a:r>
            <a:endParaRPr/>
          </a:p>
          <a:p>
            <a:pPr indent="-317500" lvl="0" marL="457200" rtl="0" algn="l">
              <a:spcBef>
                <a:spcPts val="0"/>
              </a:spcBef>
              <a:spcAft>
                <a:spcPts val="0"/>
              </a:spcAft>
              <a:buSzPts val="1400"/>
              <a:buChar char="-"/>
            </a:pPr>
            <a:r>
              <a:rPr lang="fr-FR"/>
              <a:t> on a même comparé le vecteur latent extrait d'un autoencodeur entraîné exprès pour l'occasion. </a:t>
            </a:r>
            <a:endParaRPr/>
          </a:p>
        </p:txBody>
      </p:sp>
      <p:sp>
        <p:nvSpPr>
          <p:cNvPr id="840" name="Google Shape;84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Est-ce que la structure de graphe est utile? Oui car utiliser GCN fait bien mieux qu'un réseau pleinement connecté </a:t>
            </a:r>
            <a:endParaRPr/>
          </a:p>
          <a:p>
            <a:pPr indent="-317500" lvl="0" marL="457200" rtl="0" algn="l">
              <a:spcBef>
                <a:spcPts val="0"/>
              </a:spcBef>
              <a:spcAft>
                <a:spcPts val="0"/>
              </a:spcAft>
              <a:buSzPts val="1400"/>
              <a:buChar char="-"/>
            </a:pPr>
            <a:r>
              <a:rPr lang="fr-FR"/>
              <a:t>La structure de graphe, exploitée par GCN, se révèle essentielle pour capturer des relations complexes dans les données médicales. Cette observation souligne l'importance d'adapter les modèles à la nature spécifique des données</a:t>
            </a:r>
            <a:endParaRPr/>
          </a:p>
        </p:txBody>
      </p:sp>
      <p:sp>
        <p:nvSpPr>
          <p:cNvPr id="859" name="Google Shape;85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a8bae18263_0_3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a8bae18263_0_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g2a8bae18263_0_3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a891a2e07c_2_3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On s’attendait à voir des décompositions de Fourier alors qu’en pratique, on </a:t>
            </a:r>
            <a:r>
              <a:rPr lang="fr-FR"/>
              <a:t>agrège</a:t>
            </a:r>
            <a:r>
              <a:rPr lang="fr-FR"/>
              <a:t> simplement l’information des voisins entre eux.</a:t>
            </a:r>
            <a:endParaRPr/>
          </a:p>
        </p:txBody>
      </p:sp>
      <p:sp>
        <p:nvSpPr>
          <p:cNvPr id="879" name="Google Shape;879;g2a891a2e07c_2_3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Nous nous sommes intéressés à 2 points particuliers que nous avons approfondis.</a:t>
            </a:r>
            <a:endParaRPr/>
          </a:p>
          <a:p>
            <a:pPr indent="0" lvl="0" marL="0" rtl="0" algn="l">
              <a:spcBef>
                <a:spcPts val="0"/>
              </a:spcBef>
              <a:spcAft>
                <a:spcPts val="0"/>
              </a:spcAft>
              <a:buNone/>
            </a:pPr>
            <a:r>
              <a:rPr lang="fr-FR"/>
              <a:t>Est-ce que l’utilisation d’une structure de graphe est vraiment nécessaire à ce problème de classification?</a:t>
            </a:r>
            <a:endParaRPr/>
          </a:p>
          <a:p>
            <a:pPr indent="0" lvl="0" marL="0" rtl="0" algn="l">
              <a:spcBef>
                <a:spcPts val="0"/>
              </a:spcBef>
              <a:spcAft>
                <a:spcPts val="0"/>
              </a:spcAft>
              <a:buNone/>
            </a:pPr>
            <a:r>
              <a:rPr lang="fr-FR"/>
              <a:t>Pour cela nous avons comparé les résulats de différentes architectures.</a:t>
            </a:r>
            <a:endParaRPr/>
          </a:p>
          <a:p>
            <a:pPr indent="-317500" lvl="0" marL="457200" rtl="0" algn="l">
              <a:spcBef>
                <a:spcPts val="0"/>
              </a:spcBef>
              <a:spcAft>
                <a:spcPts val="0"/>
              </a:spcAft>
              <a:buSzPts val="1400"/>
              <a:buChar char="-"/>
            </a:pPr>
            <a:r>
              <a:rPr lang="fr-FR"/>
              <a:t>soit des réseaux pleinement connectés </a:t>
            </a:r>
            <a:endParaRPr/>
          </a:p>
          <a:p>
            <a:pPr indent="-317500" lvl="0" marL="457200" rtl="0" algn="l">
              <a:spcBef>
                <a:spcPts val="0"/>
              </a:spcBef>
              <a:spcAft>
                <a:spcPts val="0"/>
              </a:spcAft>
              <a:buSzPts val="1400"/>
              <a:buChar char="-"/>
            </a:pPr>
            <a:r>
              <a:rPr lang="fr-FR"/>
              <a:t>soit des GCN utilisant la structure de graphe</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La seconde question porte sur l’intérêt de la réduction de dimension des vecteurs caractéristiques.</a:t>
            </a:r>
            <a:endParaRPr/>
          </a:p>
          <a:p>
            <a:pPr indent="0" lvl="0" marL="0" rtl="0" algn="l">
              <a:spcBef>
                <a:spcPts val="0"/>
              </a:spcBef>
              <a:spcAft>
                <a:spcPts val="0"/>
              </a:spcAft>
              <a:buNone/>
            </a:pPr>
            <a:r>
              <a:rPr lang="fr-FR"/>
              <a:t>Pour cela, on compare les performances de réseaux utilisant différents vecteurs en entrée.</a:t>
            </a:r>
            <a:endParaRPr/>
          </a:p>
          <a:p>
            <a:pPr indent="-317500" lvl="0" marL="457200" rtl="0" algn="l">
              <a:spcBef>
                <a:spcPts val="0"/>
              </a:spcBef>
              <a:spcAft>
                <a:spcPts val="0"/>
              </a:spcAft>
              <a:buSzPts val="1400"/>
              <a:buChar char="-"/>
            </a:pPr>
            <a:r>
              <a:rPr lang="fr-FR"/>
              <a:t>le vecteur brut à 6000 composantes</a:t>
            </a:r>
            <a:endParaRPr/>
          </a:p>
          <a:p>
            <a:pPr indent="-317500" lvl="0" marL="457200" rtl="0" algn="l">
              <a:spcBef>
                <a:spcPts val="0"/>
              </a:spcBef>
              <a:spcAft>
                <a:spcPts val="0"/>
              </a:spcAft>
              <a:buSzPts val="1400"/>
              <a:buChar char="-"/>
            </a:pPr>
            <a:r>
              <a:rPr lang="fr-FR"/>
              <a:t>le vecteur réduit à 2000 composantes utilisant l’élimination récursive de caractéristiques basée sur un critère de “ridge regression”</a:t>
            </a:r>
            <a:endParaRPr/>
          </a:p>
          <a:p>
            <a:pPr indent="-317500" lvl="0" marL="457200" rtl="0" algn="l">
              <a:spcBef>
                <a:spcPts val="0"/>
              </a:spcBef>
              <a:spcAft>
                <a:spcPts val="0"/>
              </a:spcAft>
              <a:buSzPts val="1400"/>
              <a:buChar char="-"/>
            </a:pPr>
            <a:r>
              <a:rPr lang="fr-FR"/>
              <a:t>le vecteur latent provenant d’un auto-encodeur entraîné pour l’occasion</a:t>
            </a:r>
            <a:endParaRPr/>
          </a:p>
        </p:txBody>
      </p:sp>
      <p:sp>
        <p:nvSpPr>
          <p:cNvPr id="885" name="Google Shape;88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a891a2e07c_2_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Nous nous sommes intéressés à 2 points particuliers que nous avons approfondis.</a:t>
            </a:r>
            <a:endParaRPr/>
          </a:p>
          <a:p>
            <a:pPr indent="0" lvl="0" marL="0" rtl="0" algn="l">
              <a:spcBef>
                <a:spcPts val="0"/>
              </a:spcBef>
              <a:spcAft>
                <a:spcPts val="0"/>
              </a:spcAft>
              <a:buNone/>
            </a:pPr>
            <a:r>
              <a:rPr lang="fr-FR"/>
              <a:t>Est-ce que l’utilisation d’une structure de graphe est vraiment nécessaire à ce problème de classification?</a:t>
            </a:r>
            <a:endParaRPr/>
          </a:p>
          <a:p>
            <a:pPr indent="0" lvl="0" marL="0" rtl="0" algn="l">
              <a:spcBef>
                <a:spcPts val="0"/>
              </a:spcBef>
              <a:spcAft>
                <a:spcPts val="0"/>
              </a:spcAft>
              <a:buNone/>
            </a:pPr>
            <a:r>
              <a:rPr lang="fr-FR"/>
              <a:t>Pour cela nous avons comparé les résulats de différentes architectures.</a:t>
            </a:r>
            <a:endParaRPr/>
          </a:p>
          <a:p>
            <a:pPr indent="-317500" lvl="0" marL="457200" rtl="0" algn="l">
              <a:spcBef>
                <a:spcPts val="0"/>
              </a:spcBef>
              <a:spcAft>
                <a:spcPts val="0"/>
              </a:spcAft>
              <a:buSzPts val="1400"/>
              <a:buChar char="-"/>
            </a:pPr>
            <a:r>
              <a:rPr lang="fr-FR"/>
              <a:t>soit des réseaux pleinement connectés </a:t>
            </a:r>
            <a:endParaRPr/>
          </a:p>
          <a:p>
            <a:pPr indent="-317500" lvl="0" marL="457200" rtl="0" algn="l">
              <a:spcBef>
                <a:spcPts val="0"/>
              </a:spcBef>
              <a:spcAft>
                <a:spcPts val="0"/>
              </a:spcAft>
              <a:buSzPts val="1400"/>
              <a:buChar char="-"/>
            </a:pPr>
            <a:r>
              <a:rPr lang="fr-FR"/>
              <a:t>soit des GCN utilisant la structure de graphe</a:t>
            </a:r>
            <a:endParaRPr/>
          </a:p>
          <a:p>
            <a:pPr indent="0" lvl="0" marL="0" rtl="0" algn="l">
              <a:spcBef>
                <a:spcPts val="0"/>
              </a:spcBef>
              <a:spcAft>
                <a:spcPts val="0"/>
              </a:spcAft>
              <a:buNone/>
            </a:pPr>
            <a:r>
              <a:t/>
            </a:r>
            <a:endParaRPr/>
          </a:p>
          <a:p>
            <a:pPr indent="0" lvl="0" marL="0" rtl="0" algn="l">
              <a:spcBef>
                <a:spcPts val="0"/>
              </a:spcBef>
              <a:spcAft>
                <a:spcPts val="0"/>
              </a:spcAft>
              <a:buNone/>
            </a:pPr>
            <a:r>
              <a:rPr lang="fr-FR"/>
              <a:t>La seconde question porte sur l’intérêt de la réduction de dimension des vecteurs caractéristiques.</a:t>
            </a:r>
            <a:endParaRPr/>
          </a:p>
          <a:p>
            <a:pPr indent="0" lvl="0" marL="0" rtl="0" algn="l">
              <a:spcBef>
                <a:spcPts val="0"/>
              </a:spcBef>
              <a:spcAft>
                <a:spcPts val="0"/>
              </a:spcAft>
              <a:buNone/>
            </a:pPr>
            <a:r>
              <a:rPr lang="fr-FR"/>
              <a:t>Pour cela, on compare les performances de réseaux utilisant différents vecteurs en entrée.</a:t>
            </a:r>
            <a:endParaRPr/>
          </a:p>
          <a:p>
            <a:pPr indent="-317500" lvl="0" marL="457200" rtl="0" algn="l">
              <a:spcBef>
                <a:spcPts val="0"/>
              </a:spcBef>
              <a:spcAft>
                <a:spcPts val="0"/>
              </a:spcAft>
              <a:buSzPts val="1400"/>
              <a:buChar char="-"/>
            </a:pPr>
            <a:r>
              <a:rPr lang="fr-FR"/>
              <a:t>le vecteur brut à 6000 composantes</a:t>
            </a:r>
            <a:endParaRPr/>
          </a:p>
          <a:p>
            <a:pPr indent="-317500" lvl="0" marL="457200" rtl="0" algn="l">
              <a:spcBef>
                <a:spcPts val="0"/>
              </a:spcBef>
              <a:spcAft>
                <a:spcPts val="0"/>
              </a:spcAft>
              <a:buSzPts val="1400"/>
              <a:buChar char="-"/>
            </a:pPr>
            <a:r>
              <a:rPr lang="fr-FR"/>
              <a:t>le vecteur réduit à 2000 composantes utilisant l’élimination récursive de caractéristiques basée sur un critère de “ridge regression”</a:t>
            </a:r>
            <a:endParaRPr/>
          </a:p>
          <a:p>
            <a:pPr indent="-317500" lvl="0" marL="457200" rtl="0" algn="l">
              <a:spcBef>
                <a:spcPts val="0"/>
              </a:spcBef>
              <a:spcAft>
                <a:spcPts val="0"/>
              </a:spcAft>
              <a:buSzPts val="1400"/>
              <a:buChar char="-"/>
            </a:pPr>
            <a:r>
              <a:rPr lang="fr-FR"/>
              <a:t>le vecteur latent provenant d’un auto-encodeur entraîné pour l’occasion</a:t>
            </a:r>
            <a:endParaRPr/>
          </a:p>
        </p:txBody>
      </p:sp>
      <p:sp>
        <p:nvSpPr>
          <p:cNvPr id="950" name="Google Shape;950;g2a891a2e07c_2_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 name="Google Shape;101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Chaque noeud représente un patient.  </a:t>
            </a:r>
            <a:endParaRPr/>
          </a:p>
          <a:p>
            <a:pPr indent="0" lvl="0" marL="0" rtl="0" algn="l">
              <a:spcBef>
                <a:spcPts val="0"/>
              </a:spcBef>
              <a:spcAft>
                <a:spcPts val="0"/>
              </a:spcAft>
              <a:buNone/>
            </a:pPr>
            <a:r>
              <a:rPr lang="fr-FR"/>
              <a:t>Pour chaque patient, on </a:t>
            </a:r>
            <a:r>
              <a:rPr b="1" lang="fr-FR"/>
              <a:t>calcule une matrice de connectivité</a:t>
            </a:r>
            <a:r>
              <a:rPr lang="fr-FR"/>
              <a:t> à partir d’IRM fonctionnelle -&gt; correspond à la </a:t>
            </a:r>
            <a:r>
              <a:rPr lang="fr-FR"/>
              <a:t>corrélation</a:t>
            </a:r>
            <a:r>
              <a:rPr lang="fr-FR"/>
              <a:t> entre les activités dans chaque région du cerveau</a:t>
            </a:r>
            <a:endParaRPr/>
          </a:p>
          <a:p>
            <a:pPr indent="0" lvl="0" marL="0" rtl="0" algn="l">
              <a:spcBef>
                <a:spcPts val="0"/>
              </a:spcBef>
              <a:spcAft>
                <a:spcPts val="0"/>
              </a:spcAft>
              <a:buNone/>
            </a:pPr>
            <a:r>
              <a:rPr lang="fr-FR"/>
              <a:t>S’agissant d’une matrice symétrique, on ne considère que </a:t>
            </a:r>
            <a:r>
              <a:rPr b="1" lang="fr-FR"/>
              <a:t>sa partie triangulaire supérieure</a:t>
            </a:r>
            <a:r>
              <a:rPr lang="fr-FR"/>
              <a:t> qui contient un grand nombre d’élément ( &gt; 6000 éléments). </a:t>
            </a:r>
            <a:endParaRPr/>
          </a:p>
          <a:p>
            <a:pPr indent="0" lvl="0" marL="0" rtl="0" algn="l">
              <a:spcBef>
                <a:spcPts val="0"/>
              </a:spcBef>
              <a:spcAft>
                <a:spcPts val="0"/>
              </a:spcAft>
              <a:buNone/>
            </a:pPr>
            <a:r>
              <a:rPr lang="fr-FR"/>
              <a:t>Du fait de cette grand dimension, </a:t>
            </a:r>
            <a:r>
              <a:rPr b="1" lang="fr-FR"/>
              <a:t>Parisot et al. ont effectué une réduction de dimension</a:t>
            </a:r>
            <a:r>
              <a:rPr lang="fr-FR"/>
              <a:t> par l’algorithme RFE (Recursive Feature Elimination) -&gt; vecteur de caractéristique plus petit (2000)</a:t>
            </a:r>
            <a:endParaRPr/>
          </a:p>
          <a:p>
            <a:pPr indent="0" lvl="0" marL="0" rtl="0" algn="l">
              <a:spcBef>
                <a:spcPts val="0"/>
              </a:spcBef>
              <a:spcAft>
                <a:spcPts val="0"/>
              </a:spcAft>
              <a:buNone/>
            </a:pPr>
            <a:r>
              <a:t/>
            </a:r>
            <a:endParaRPr/>
          </a:p>
        </p:txBody>
      </p:sp>
      <p:sp>
        <p:nvSpPr>
          <p:cNvPr id="120" name="Google Shape;12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Pour définir les </a:t>
            </a:r>
            <a:r>
              <a:rPr lang="fr-FR"/>
              <a:t>interactions</a:t>
            </a:r>
            <a:r>
              <a:rPr lang="fr-FR"/>
              <a:t> entre deux noeuds, Parisot et al. proposent de </a:t>
            </a:r>
            <a:r>
              <a:rPr b="1" lang="fr-FR"/>
              <a:t>combiner des informations d’imageries et info phénotypiques ou contextuelles</a:t>
            </a:r>
            <a:r>
              <a:rPr lang="fr-FR"/>
              <a:t>. </a:t>
            </a:r>
            <a:endParaRPr/>
          </a:p>
        </p:txBody>
      </p:sp>
      <p:sp>
        <p:nvSpPr>
          <p:cNvPr id="128" name="Google Shape;12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le poids sur une branche entre 2 patients A et B dépend de leur sexe et du site d’acquisition de leur IRM fonctionnelles </a:t>
            </a:r>
            <a:endParaRPr/>
          </a:p>
          <a:p>
            <a:pPr indent="0" lvl="0" marL="0" rtl="0" algn="l">
              <a:spcBef>
                <a:spcPts val="0"/>
              </a:spcBef>
              <a:spcAft>
                <a:spcPts val="0"/>
              </a:spcAft>
              <a:buClr>
                <a:schemeClr val="dk1"/>
              </a:buClr>
              <a:buSzPts val="1100"/>
              <a:buFont typeface="Arial"/>
              <a:buNone/>
            </a:pPr>
            <a:r>
              <a:rPr lang="fr-FR"/>
              <a:t>ainsi que d’une mesure de similarité entre les vecteurs de caractéristique X / (ici on calcule la corrélation)</a:t>
            </a:r>
            <a:endParaRPr/>
          </a:p>
        </p:txBody>
      </p:sp>
      <p:sp>
        <p:nvSpPr>
          <p:cNvPr id="162" name="Google Shape;16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le poids sur une branche entre 2 patients A et B dépend de leur sex et du site d’acquisition des IRM fonctionnelles </a:t>
            </a:r>
            <a:endParaRPr/>
          </a:p>
          <a:p>
            <a:pPr indent="0" lvl="0" marL="0" rtl="0" algn="l">
              <a:spcBef>
                <a:spcPts val="0"/>
              </a:spcBef>
              <a:spcAft>
                <a:spcPts val="0"/>
              </a:spcAft>
              <a:buClr>
                <a:schemeClr val="dk1"/>
              </a:buClr>
              <a:buSzPts val="1100"/>
              <a:buFont typeface="Arial"/>
              <a:buNone/>
            </a:pPr>
            <a:r>
              <a:rPr lang="fr-FR"/>
              <a:t>ainsi que d’une mesure de similarité entre les vecteurs de caractéristique X / (ici on calcule la corrélation)</a:t>
            </a:r>
            <a:endParaRPr/>
          </a:p>
        </p:txBody>
      </p:sp>
      <p:sp>
        <p:nvSpPr>
          <p:cNvPr id="211" name="Google Shape;21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le poids sur une branche entre 2 patients A et B dépend de leur sex et du site d’acquisition des IRM fonctionnelles </a:t>
            </a:r>
            <a:endParaRPr/>
          </a:p>
          <a:p>
            <a:pPr indent="0" lvl="0" marL="0" rtl="0" algn="l">
              <a:spcBef>
                <a:spcPts val="0"/>
              </a:spcBef>
              <a:spcAft>
                <a:spcPts val="0"/>
              </a:spcAft>
              <a:buClr>
                <a:schemeClr val="dk1"/>
              </a:buClr>
              <a:buSzPts val="1100"/>
              <a:buFont typeface="Arial"/>
              <a:buNone/>
            </a:pPr>
            <a:r>
              <a:rPr lang="fr-FR"/>
              <a:t>ainsi que d’une mesure de similarité entre les vecteurs de caractéristique X / (ici on calcule la corrélation)</a:t>
            </a:r>
            <a:endParaRPr/>
          </a:p>
        </p:txBody>
      </p:sp>
      <p:sp>
        <p:nvSpPr>
          <p:cNvPr id="236" name="Google Shape;2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fr-FR"/>
              <a:t>le poids sur une branche entre 2 patients A et B dépend de leur sex et du site d’acquisition des IRM fonctionnelles </a:t>
            </a:r>
            <a:endParaRPr/>
          </a:p>
          <a:p>
            <a:pPr indent="0" lvl="0" marL="0" rtl="0" algn="l">
              <a:spcBef>
                <a:spcPts val="0"/>
              </a:spcBef>
              <a:spcAft>
                <a:spcPts val="0"/>
              </a:spcAft>
              <a:buClr>
                <a:schemeClr val="dk1"/>
              </a:buClr>
              <a:buSzPts val="1100"/>
              <a:buFont typeface="Arial"/>
              <a:buNone/>
            </a:pPr>
            <a:r>
              <a:rPr lang="fr-FR"/>
              <a:t>ainsi que d’une mesure de similarité entre les vecteurs de caractéristique X / (ici on calcule la corrélation)</a:t>
            </a:r>
            <a:endParaRPr/>
          </a:p>
        </p:txBody>
      </p:sp>
      <p:sp>
        <p:nvSpPr>
          <p:cNvPr id="262" name="Google Shape;26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On part du graphe à gauche, non dirigé, contenant la population complète, 861 patients pour le jeu de données ABIDE pour l’étude de l’autisme. </a:t>
            </a:r>
            <a:endParaRPr/>
          </a:p>
          <a:p>
            <a:pPr indent="-317500" lvl="0" marL="457200" rtl="0" algn="l">
              <a:spcBef>
                <a:spcPts val="0"/>
              </a:spcBef>
              <a:spcAft>
                <a:spcPts val="0"/>
              </a:spcAft>
              <a:buSzPts val="1400"/>
              <a:buChar char="-"/>
            </a:pPr>
            <a:r>
              <a:rPr lang="fr-FR"/>
              <a:t>où les données IRM des patients sont représentées sous formes d’un vecteur par noeud.</a:t>
            </a:r>
            <a:endParaRPr/>
          </a:p>
          <a:p>
            <a:pPr indent="-317500" lvl="0" marL="457200" rtl="0" algn="l">
              <a:spcBef>
                <a:spcPts val="0"/>
              </a:spcBef>
              <a:spcAft>
                <a:spcPts val="0"/>
              </a:spcAft>
              <a:buSzPts val="1400"/>
              <a:buChar char="-"/>
            </a:pPr>
            <a:r>
              <a:rPr lang="fr-FR"/>
              <a:t>et la similarité entre patients est décrite par les arrêtes.</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fr-FR"/>
              <a:t>L’utilisation d’un GCN permet de prédire la probabilité qu’un patient soit malade ou non, représentée par des carrés de couleur rouge ou vert.</a:t>
            </a:r>
            <a:endParaRPr/>
          </a:p>
          <a:p>
            <a:pPr indent="0" lvl="0" marL="0" rtl="0" algn="l">
              <a:spcBef>
                <a:spcPts val="0"/>
              </a:spcBef>
              <a:spcAft>
                <a:spcPts val="0"/>
              </a:spcAft>
              <a:buNone/>
            </a:pPr>
            <a:r>
              <a:rPr lang="fr-FR"/>
              <a:t>L’entraînement s’effectue sur 80% des patients où on laisse l’étiquette. 10% + 10% des patients sont utilisés pour le jeu de validation et de test.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16" name="Google Shape;31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3500"/>
              <a:buFont typeface="Raleway SemiBold"/>
              <a:buNone/>
              <a:defRPr i="0" sz="3500" u="none" cap="none" strike="noStrike">
                <a:solidFill>
                  <a:schemeClr val="dk1"/>
                </a:solidFill>
                <a:latin typeface="Raleway SemiBold"/>
                <a:ea typeface="Raleway SemiBold"/>
                <a:cs typeface="Raleway SemiBold"/>
                <a:sym typeface="Raleway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2300"/>
              <a:buFont typeface="Raleway Light"/>
              <a:buNone/>
              <a:defRPr i="0" sz="2300" u="none" cap="none" strike="noStrike">
                <a:solidFill>
                  <a:srgbClr val="888888"/>
                </a:solidFill>
                <a:latin typeface="Raleway Light"/>
                <a:ea typeface="Raleway Light"/>
                <a:cs typeface="Raleway Light"/>
                <a:sym typeface="Raleway Light"/>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9" name="Google Shape;69;p11"/>
          <p:cNvSpPr/>
          <p:nvPr>
            <p:ph idx="2" type="pic"/>
          </p:nvPr>
        </p:nvSpPr>
        <p:spPr>
          <a:xfrm>
            <a:off x="1792288" y="612775"/>
            <a:ext cx="5486400" cy="4114800"/>
          </a:xfrm>
          <a:prstGeom prst="rect">
            <a:avLst/>
          </a:prstGeom>
          <a:noFill/>
          <a:ln>
            <a:noFill/>
          </a:ln>
        </p:spPr>
      </p:sp>
      <p:sp>
        <p:nvSpPr>
          <p:cNvPr id="70" name="Google Shape;70;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1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Google Shape;76;p1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3"/>
          <p:cNvSpPr txBox="1"/>
          <p:nvPr>
            <p:ph type="title"/>
          </p:nvPr>
        </p:nvSpPr>
        <p:spPr>
          <a:xfrm rot="5400000">
            <a:off x="4732338" y="2171701"/>
            <a:ext cx="5851525" cy="20574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spcBef>
                <a:spcPts val="0"/>
              </a:spcBef>
              <a:spcAft>
                <a:spcPts val="0"/>
              </a:spcAft>
              <a:buClr>
                <a:schemeClr val="dk1"/>
              </a:buClr>
              <a:buSzPts val="2700"/>
              <a:buFont typeface="Raleway"/>
              <a:buNone/>
              <a:defRPr b="1" i="0" sz="2700" u="none" cap="none" strike="noStrike">
                <a:solidFill>
                  <a:schemeClr val="dk1"/>
                </a:solidFill>
                <a:latin typeface="Raleway"/>
                <a:ea typeface="Raleway"/>
                <a:cs typeface="Raleway"/>
                <a:sym typeface="Raleway"/>
              </a:defRPr>
            </a:lvl1pPr>
            <a:lvl2pPr lvl="1">
              <a:spcBef>
                <a:spcPts val="0"/>
              </a:spcBef>
              <a:spcAft>
                <a:spcPts val="0"/>
              </a:spcAft>
              <a:buSzPts val="2700"/>
              <a:buNone/>
              <a:defRPr sz="2700"/>
            </a:lvl2pPr>
            <a:lvl3pPr lvl="2">
              <a:spcBef>
                <a:spcPts val="0"/>
              </a:spcBef>
              <a:spcAft>
                <a:spcPts val="0"/>
              </a:spcAft>
              <a:buSzPts val="2700"/>
              <a:buNone/>
              <a:defRPr sz="2700"/>
            </a:lvl3pPr>
            <a:lvl4pPr lvl="3">
              <a:spcBef>
                <a:spcPts val="0"/>
              </a:spcBef>
              <a:spcAft>
                <a:spcPts val="0"/>
              </a:spcAft>
              <a:buSzPts val="2700"/>
              <a:buNone/>
              <a:defRPr sz="2700"/>
            </a:lvl4pPr>
            <a:lvl5pPr lvl="4">
              <a:spcBef>
                <a:spcPts val="0"/>
              </a:spcBef>
              <a:spcAft>
                <a:spcPts val="0"/>
              </a:spcAft>
              <a:buSzPts val="2700"/>
              <a:buNone/>
              <a:defRPr sz="2700"/>
            </a:lvl5pPr>
            <a:lvl6pPr lvl="5">
              <a:spcBef>
                <a:spcPts val="0"/>
              </a:spcBef>
              <a:spcAft>
                <a:spcPts val="0"/>
              </a:spcAft>
              <a:buSzPts val="2700"/>
              <a:buNone/>
              <a:defRPr sz="2700"/>
            </a:lvl6pPr>
            <a:lvl7pPr lvl="6">
              <a:spcBef>
                <a:spcPts val="0"/>
              </a:spcBef>
              <a:spcAft>
                <a:spcPts val="0"/>
              </a:spcAft>
              <a:buSzPts val="2700"/>
              <a:buNone/>
              <a:defRPr sz="2700"/>
            </a:lvl7pPr>
            <a:lvl8pPr lvl="7">
              <a:spcBef>
                <a:spcPts val="0"/>
              </a:spcBef>
              <a:spcAft>
                <a:spcPts val="0"/>
              </a:spcAft>
              <a:buSzPts val="2700"/>
              <a:buNone/>
              <a:defRPr sz="2700"/>
            </a:lvl8pPr>
            <a:lvl9pPr lvl="8">
              <a:spcBef>
                <a:spcPts val="0"/>
              </a:spcBef>
              <a:spcAft>
                <a:spcPts val="0"/>
              </a:spcAft>
              <a:buSzPts val="2700"/>
              <a:buNone/>
              <a:defRPr sz="2700"/>
            </a:lvl9pPr>
          </a:lstStyle>
          <a:p/>
        </p:txBody>
      </p:sp>
      <p:sp>
        <p:nvSpPr>
          <p:cNvPr id="25" name="Google Shape;25;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93700" lvl="0" marL="457200" marR="0" rtl="0" algn="l">
              <a:spcBef>
                <a:spcPts val="640"/>
              </a:spcBef>
              <a:spcAft>
                <a:spcPts val="0"/>
              </a:spcAft>
              <a:buClr>
                <a:srgbClr val="434343"/>
              </a:buClr>
              <a:buSzPts val="2600"/>
              <a:buFont typeface="Raleway"/>
              <a:buChar char="•"/>
              <a:defRPr i="0" sz="2600" u="none" cap="none" strike="noStrike">
                <a:solidFill>
                  <a:srgbClr val="434343"/>
                </a:solidFill>
                <a:latin typeface="Raleway"/>
                <a:ea typeface="Raleway"/>
                <a:cs typeface="Raleway"/>
                <a:sym typeface="Raleway"/>
              </a:defRPr>
            </a:lvl1pPr>
            <a:lvl2pPr indent="-368300" lvl="1" marL="914400" marR="0" rtl="0" algn="l">
              <a:spcBef>
                <a:spcPts val="560"/>
              </a:spcBef>
              <a:spcAft>
                <a:spcPts val="0"/>
              </a:spcAft>
              <a:buClr>
                <a:schemeClr val="dk1"/>
              </a:buClr>
              <a:buSzPts val="2200"/>
              <a:buFont typeface="Raleway"/>
              <a:buChar char="–"/>
              <a:defRPr i="0" sz="2200" u="none" cap="none" strike="noStrike">
                <a:solidFill>
                  <a:schemeClr val="dk1"/>
                </a:solidFill>
                <a:latin typeface="Raleway"/>
                <a:ea typeface="Raleway"/>
                <a:cs typeface="Raleway"/>
                <a:sym typeface="Raleway"/>
              </a:defRPr>
            </a:lvl2pPr>
            <a:lvl3pPr indent="-355600" lvl="2" marL="1371600" marR="0" rtl="0" algn="l">
              <a:spcBef>
                <a:spcPts val="480"/>
              </a:spcBef>
              <a:spcAft>
                <a:spcPts val="0"/>
              </a:spcAft>
              <a:buClr>
                <a:schemeClr val="dk1"/>
              </a:buClr>
              <a:buSzPts val="2000"/>
              <a:buFont typeface="Raleway"/>
              <a:buChar char="•"/>
              <a:defRPr i="0" sz="2000" u="none" cap="none" strike="noStrike">
                <a:solidFill>
                  <a:schemeClr val="dk1"/>
                </a:solidFill>
                <a:latin typeface="Raleway"/>
                <a:ea typeface="Raleway"/>
                <a:cs typeface="Raleway"/>
                <a:sym typeface="Raleway"/>
              </a:defRPr>
            </a:lvl3pPr>
            <a:lvl4pPr indent="-336550" lvl="3" marL="1828800" marR="0" rtl="0" algn="l">
              <a:spcBef>
                <a:spcPts val="400"/>
              </a:spcBef>
              <a:spcAft>
                <a:spcPts val="0"/>
              </a:spcAft>
              <a:buClr>
                <a:schemeClr val="dk1"/>
              </a:buClr>
              <a:buSzPts val="1700"/>
              <a:buFont typeface="Raleway"/>
              <a:buChar char="–"/>
              <a:defRPr i="0" sz="1700" u="none" cap="none" strike="noStrike">
                <a:solidFill>
                  <a:schemeClr val="dk1"/>
                </a:solidFill>
                <a:latin typeface="Raleway"/>
                <a:ea typeface="Raleway"/>
                <a:cs typeface="Raleway"/>
                <a:sym typeface="Raleway"/>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2" name="Google Shape;32;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6" name="Google Shape;46;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7" name="Google Shape;47;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8" name="Google Shape;4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3" name="Google Shape;63;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4" name="Google Shape;64;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2.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6597353"/>
            <a:ext cx="9143999" cy="260647"/>
          </a:xfrm>
          <a:prstGeom prst="rect">
            <a:avLst/>
          </a:prstGeom>
          <a:gradFill>
            <a:gsLst>
              <a:gs pos="0">
                <a:srgbClr val="992168"/>
              </a:gs>
              <a:gs pos="74000">
                <a:srgbClr val="6B2474"/>
              </a:gs>
              <a:gs pos="83000">
                <a:srgbClr val="4F2F7B"/>
              </a:gs>
              <a:gs pos="100000">
                <a:srgbClr val="2B287F"/>
              </a:gs>
            </a:gsLst>
            <a:lin ang="10800000" scaled="0"/>
          </a:gradFill>
          <a:ln>
            <a:noFill/>
          </a:ln>
        </p:spPr>
        <p:txBody>
          <a:bodyPr anchorCtr="0" anchor="t" bIns="32300" lIns="64600" spcFirstLastPara="1" rIns="64600" wrap="square" tIns="32300">
            <a:noAutofit/>
          </a:bodyPr>
          <a:lstStyle/>
          <a:p>
            <a:pPr indent="0" lvl="0" marL="0" marR="0" rtl="0" algn="l">
              <a:lnSpc>
                <a:spcPct val="100000"/>
              </a:lnSpc>
              <a:spcBef>
                <a:spcPts val="0"/>
              </a:spcBef>
              <a:spcAft>
                <a:spcPts val="0"/>
              </a:spcAft>
              <a:buClr>
                <a:schemeClr val="dk1"/>
              </a:buClr>
              <a:buSzPts val="1696"/>
              <a:buFont typeface="Calibri"/>
              <a:buNone/>
            </a:pPr>
            <a:r>
              <a:t/>
            </a:r>
            <a:endParaRPr b="0" i="0" sz="1695" u="none" cap="none" strike="noStrike">
              <a:solidFill>
                <a:schemeClr val="dk1"/>
              </a:solidFill>
              <a:latin typeface="Times New Roman"/>
              <a:ea typeface="Times New Roman"/>
              <a:cs typeface="Times New Roman"/>
              <a:sym typeface="Times New Roman"/>
            </a:endParaRPr>
          </a:p>
        </p:txBody>
      </p:sp>
      <p:grpSp>
        <p:nvGrpSpPr>
          <p:cNvPr id="11" name="Google Shape;11;p1"/>
          <p:cNvGrpSpPr/>
          <p:nvPr/>
        </p:nvGrpSpPr>
        <p:grpSpPr>
          <a:xfrm>
            <a:off x="8343198" y="6638752"/>
            <a:ext cx="705622" cy="188640"/>
            <a:chOff x="25768711" y="604258"/>
            <a:chExt cx="4078044" cy="2162314"/>
          </a:xfrm>
        </p:grpSpPr>
        <p:pic>
          <p:nvPicPr>
            <p:cNvPr id="12" name="Google Shape;12;p1"/>
            <p:cNvPicPr preferRelativeResize="0"/>
            <p:nvPr/>
          </p:nvPicPr>
          <p:blipFill rotWithShape="1">
            <a:blip r:embed="rId1">
              <a:alphaModFix/>
            </a:blip>
            <a:srcRect b="0" l="0" r="72984" t="0"/>
            <a:stretch/>
          </p:blipFill>
          <p:spPr>
            <a:xfrm>
              <a:off x="25768711" y="612177"/>
              <a:ext cx="1100776" cy="2154395"/>
            </a:xfrm>
            <a:prstGeom prst="rect">
              <a:avLst/>
            </a:prstGeom>
            <a:noFill/>
            <a:ln>
              <a:noFill/>
            </a:ln>
          </p:spPr>
        </p:pic>
        <p:pic>
          <p:nvPicPr>
            <p:cNvPr id="13" name="Google Shape;13;p1"/>
            <p:cNvPicPr preferRelativeResize="0"/>
            <p:nvPr/>
          </p:nvPicPr>
          <p:blipFill rotWithShape="1">
            <a:blip r:embed="rId2">
              <a:alphaModFix/>
            </a:blip>
            <a:srcRect b="0" l="0" r="0" t="0"/>
            <a:stretch/>
          </p:blipFill>
          <p:spPr>
            <a:xfrm>
              <a:off x="25772278" y="604258"/>
              <a:ext cx="4074477" cy="2154395"/>
            </a:xfrm>
            <a:prstGeom prst="rect">
              <a:avLst/>
            </a:prstGeom>
            <a:noFill/>
            <a:ln>
              <a:noFill/>
            </a:ln>
          </p:spPr>
        </p:pic>
      </p:grpSp>
      <p:sp>
        <p:nvSpPr>
          <p:cNvPr id="14" name="Google Shape;14;p1"/>
          <p:cNvSpPr txBox="1"/>
          <p:nvPr/>
        </p:nvSpPr>
        <p:spPr>
          <a:xfrm>
            <a:off x="-1" y="6611864"/>
            <a:ext cx="9144000" cy="18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fr-FR" sz="600" u="none" cap="none" strike="noStrike">
                <a:solidFill>
                  <a:schemeClr val="lt1"/>
                </a:solidFill>
                <a:latin typeface="Raleway SemiBold"/>
                <a:ea typeface="Raleway SemiBold"/>
                <a:cs typeface="Raleway SemiBold"/>
                <a:sym typeface="Raleway SemiBold"/>
              </a:rPr>
              <a:t>GEOMETRIC DATA ANALYSIS 2023| INES VATI, MANAL AKHANNOUS, BALTHAZAR NEVEU  | SPECTRAL GRAPH CONVOLUTIONS FOR POPULATION-BASED DISEASE PREDICTION</a:t>
            </a:r>
            <a:endParaRPr sz="600">
              <a:solidFill>
                <a:schemeClr val="lt1"/>
              </a:solidFill>
              <a:latin typeface="Raleway SemiBold"/>
              <a:ea typeface="Raleway SemiBold"/>
              <a:cs typeface="Raleway SemiBold"/>
              <a:sym typeface="Raleway SemiBo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4.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i.org/10.1073/pnas.190737811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hyperlink" Target="https://arxiv.org/abs/1609.02907" TargetMode="External"/><Relationship Id="rId6" Type="http://schemas.openxmlformats.org/officeDocument/2006/relationships/image" Target="../media/image2.png"/><Relationship Id="rId7" Type="http://schemas.openxmlformats.org/officeDocument/2006/relationships/image" Target="../media/image10.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32.png"/><Relationship Id="rId7" Type="http://schemas.openxmlformats.org/officeDocument/2006/relationships/image" Target="../media/image18.png"/><Relationship Id="rId8" Type="http://schemas.openxmlformats.org/officeDocument/2006/relationships/image" Target="../media/image19.png"/></Relationships>
</file>

<file path=ppt/slides/_rels/slide21.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hyperlink" Target="https://doi.org/10.5201/ipol" TargetMode="External"/><Relationship Id="rId9" Type="http://schemas.openxmlformats.org/officeDocument/2006/relationships/image" Target="../media/image26.png"/><Relationship Id="rId5" Type="http://schemas.openxmlformats.org/officeDocument/2006/relationships/hyperlink" Target="https://doi.org/10.5201/ipol.2011" TargetMode="External"/><Relationship Id="rId6" Type="http://schemas.openxmlformats.org/officeDocument/2006/relationships/image" Target="../media/image31.png"/><Relationship Id="rId7" Type="http://schemas.openxmlformats.org/officeDocument/2006/relationships/image" Target="../media/image25.png"/><Relationship Id="rId8"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ctrTitle"/>
          </p:nvPr>
        </p:nvSpPr>
        <p:spPr>
          <a:xfrm>
            <a:off x="685800" y="1531949"/>
            <a:ext cx="7772400" cy="13413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fr-FR" sz="3600"/>
              <a:t>Spectral Graph Convolutions </a:t>
            </a:r>
            <a:br>
              <a:rPr lang="fr-FR" sz="3600"/>
            </a:br>
            <a:r>
              <a:rPr lang="fr-FR" sz="3600"/>
              <a:t>for Population-based Disease Prediction</a:t>
            </a:r>
            <a:endParaRPr sz="3600"/>
          </a:p>
        </p:txBody>
      </p:sp>
      <p:sp>
        <p:nvSpPr>
          <p:cNvPr id="91" name="Google Shape;91;p14"/>
          <p:cNvSpPr txBox="1"/>
          <p:nvPr>
            <p:ph idx="1" type="subTitle"/>
          </p:nvPr>
        </p:nvSpPr>
        <p:spPr>
          <a:xfrm>
            <a:off x="0" y="4085218"/>
            <a:ext cx="91440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1600"/>
              <a:buNone/>
            </a:pPr>
            <a:r>
              <a:rPr lang="fr-FR" sz="1600"/>
              <a:t>Published in </a:t>
            </a:r>
            <a:r>
              <a:rPr lang="fr-FR" sz="1600">
                <a:solidFill>
                  <a:srgbClr val="7F7F7F"/>
                </a:solidFill>
              </a:rPr>
              <a:t>2017</a:t>
            </a:r>
            <a:r>
              <a:rPr lang="fr-FR" sz="1600"/>
              <a:t> at MICCAI :</a:t>
            </a:r>
            <a:endParaRPr/>
          </a:p>
          <a:p>
            <a:pPr indent="0" lvl="0" marL="0" rtl="0" algn="ctr">
              <a:spcBef>
                <a:spcPts val="320"/>
              </a:spcBef>
              <a:spcAft>
                <a:spcPts val="0"/>
              </a:spcAft>
              <a:buClr>
                <a:srgbClr val="888888"/>
              </a:buClr>
              <a:buSzPts val="1600"/>
              <a:buNone/>
            </a:pPr>
            <a:r>
              <a:rPr lang="fr-FR" sz="1600"/>
              <a:t>International Conference on Medical Image Computing and Computer-Assisted Interventions</a:t>
            </a:r>
            <a:endParaRPr/>
          </a:p>
          <a:p>
            <a:pPr indent="0" lvl="0" marL="0" rtl="0" algn="ctr">
              <a:spcBef>
                <a:spcPts val="320"/>
              </a:spcBef>
              <a:spcAft>
                <a:spcPts val="0"/>
              </a:spcAft>
              <a:buClr>
                <a:srgbClr val="888888"/>
              </a:buClr>
              <a:buSzPts val="1600"/>
              <a:buNone/>
            </a:pPr>
            <a:r>
              <a:t/>
            </a:r>
            <a:endParaRPr sz="1600"/>
          </a:p>
          <a:p>
            <a:pPr indent="0" lvl="0" marL="0" rtl="0" algn="ctr">
              <a:spcBef>
                <a:spcPts val="200"/>
              </a:spcBef>
              <a:spcAft>
                <a:spcPts val="0"/>
              </a:spcAft>
              <a:buClr>
                <a:srgbClr val="888888"/>
              </a:buClr>
              <a:buSzPts val="1000"/>
              <a:buNone/>
            </a:pPr>
            <a:r>
              <a:rPr lang="fr-FR" sz="1000"/>
              <a:t>Sarah Parisot, Sofia Ira Ktena, Enzo Ferrante, Matthew Lee, Ricardo Guerrerro Moreno, Ben Glocker, Daniel Rueckert</a:t>
            </a:r>
            <a:endParaRPr sz="1000"/>
          </a:p>
        </p:txBody>
      </p:sp>
      <p:sp>
        <p:nvSpPr>
          <p:cNvPr id="92" name="Google Shape;92;p14"/>
          <p:cNvSpPr txBox="1"/>
          <p:nvPr/>
        </p:nvSpPr>
        <p:spPr>
          <a:xfrm>
            <a:off x="1555200" y="5981850"/>
            <a:ext cx="6033600" cy="4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FR" sz="1800">
                <a:latin typeface="Raleway"/>
                <a:ea typeface="Raleway"/>
                <a:cs typeface="Raleway"/>
                <a:sym typeface="Raleway"/>
              </a:rPr>
              <a:t>Manal Akhannouss, Balthazar Neveu, Inès Vati</a:t>
            </a:r>
            <a:endParaRPr sz="1800">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3"/>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b="1" lang="fr-FR">
                <a:solidFill>
                  <a:srgbClr val="A5A5A5"/>
                </a:solidFill>
              </a:rPr>
              <a:t>G</a:t>
            </a:r>
            <a:r>
              <a:rPr lang="fr-FR">
                <a:solidFill>
                  <a:srgbClr val="A5A5A5"/>
                </a:solidFill>
              </a:rPr>
              <a:t>raph </a:t>
            </a:r>
            <a:r>
              <a:rPr b="1" lang="fr-FR">
                <a:solidFill>
                  <a:srgbClr val="A5A5A5"/>
                </a:solidFill>
              </a:rPr>
              <a:t>C</a:t>
            </a:r>
            <a:r>
              <a:rPr lang="fr-FR">
                <a:solidFill>
                  <a:srgbClr val="A5A5A5"/>
                </a:solidFill>
              </a:rPr>
              <a:t>onvolution</a:t>
            </a:r>
            <a:r>
              <a:rPr lang="fr-FR"/>
              <a:t> </a:t>
            </a:r>
            <a:r>
              <a:rPr b="1" lang="fr-FR"/>
              <a:t>N</a:t>
            </a:r>
            <a:r>
              <a:rPr lang="fr-FR"/>
              <a:t>etwork</a:t>
            </a:r>
            <a:endParaRPr/>
          </a:p>
        </p:txBody>
      </p:sp>
      <p:pic>
        <p:nvPicPr>
          <p:cNvPr id="326" name="Google Shape;326;p23"/>
          <p:cNvPicPr preferRelativeResize="0"/>
          <p:nvPr/>
        </p:nvPicPr>
        <p:blipFill rotWithShape="1">
          <a:blip r:embed="rId3">
            <a:alphaModFix/>
          </a:blip>
          <a:srcRect b="0" l="0" r="37953" t="0"/>
          <a:stretch/>
        </p:blipFill>
        <p:spPr>
          <a:xfrm>
            <a:off x="579095" y="1927350"/>
            <a:ext cx="2436050" cy="866050"/>
          </a:xfrm>
          <a:prstGeom prst="rect">
            <a:avLst/>
          </a:prstGeom>
          <a:noFill/>
          <a:ln>
            <a:noFill/>
          </a:ln>
        </p:spPr>
      </p:pic>
      <p:grpSp>
        <p:nvGrpSpPr>
          <p:cNvPr id="327" name="Google Shape;327;p23"/>
          <p:cNvGrpSpPr/>
          <p:nvPr/>
        </p:nvGrpSpPr>
        <p:grpSpPr>
          <a:xfrm rot="5400000">
            <a:off x="2856868" y="2905117"/>
            <a:ext cx="1877181" cy="2673148"/>
            <a:chOff x="10129787" y="1389624"/>
            <a:chExt cx="1242755" cy="1105978"/>
          </a:xfrm>
        </p:grpSpPr>
        <p:grpSp>
          <p:nvGrpSpPr>
            <p:cNvPr id="328" name="Google Shape;328;p23"/>
            <p:cNvGrpSpPr/>
            <p:nvPr/>
          </p:nvGrpSpPr>
          <p:grpSpPr>
            <a:xfrm>
              <a:off x="10129787" y="1392744"/>
              <a:ext cx="310716" cy="1100958"/>
              <a:chOff x="1763688" y="2096852"/>
              <a:chExt cx="324000" cy="1152112"/>
            </a:xfrm>
          </p:grpSpPr>
          <p:sp>
            <p:nvSpPr>
              <p:cNvPr id="329" name="Google Shape;329;p23"/>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23"/>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23"/>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23"/>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23"/>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23"/>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23"/>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23"/>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23"/>
              <p:cNvSpPr/>
              <p:nvPr/>
            </p:nvSpPr>
            <p:spPr>
              <a:xfrm>
                <a:off x="1763688" y="3104964"/>
                <a:ext cx="324000" cy="1440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38" name="Google Shape;338;p23"/>
            <p:cNvGrpSpPr/>
            <p:nvPr/>
          </p:nvGrpSpPr>
          <p:grpSpPr>
            <a:xfrm>
              <a:off x="10440508" y="1390842"/>
              <a:ext cx="310684" cy="1104760"/>
              <a:chOff x="1763688" y="2096852"/>
              <a:chExt cx="324000" cy="1152112"/>
            </a:xfrm>
          </p:grpSpPr>
          <p:sp>
            <p:nvSpPr>
              <p:cNvPr id="339" name="Google Shape;339;p23"/>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23"/>
              <p:cNvSpPr/>
              <p:nvPr/>
            </p:nvSpPr>
            <p:spPr>
              <a:xfrm>
                <a:off x="1763688" y="2096852"/>
                <a:ext cx="324000" cy="144000"/>
              </a:xfrm>
              <a:prstGeom prst="rect">
                <a:avLst/>
              </a:prstGeom>
              <a:solidFill>
                <a:srgbClr val="D6E3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23"/>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23"/>
              <p:cNvSpPr/>
              <p:nvPr/>
            </p:nvSpPr>
            <p:spPr>
              <a:xfrm>
                <a:off x="1763688" y="2384884"/>
                <a:ext cx="324000" cy="144000"/>
              </a:xfrm>
              <a:prstGeom prst="rect">
                <a:avLst/>
              </a:prstGeom>
              <a:solidFill>
                <a:srgbClr val="F3F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23"/>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23"/>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23"/>
              <p:cNvSpPr/>
              <p:nvPr/>
            </p:nvSpPr>
            <p:spPr>
              <a:xfrm>
                <a:off x="1763688" y="2816932"/>
                <a:ext cx="324000" cy="144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23"/>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23"/>
              <p:cNvSpPr/>
              <p:nvPr/>
            </p:nvSpPr>
            <p:spPr>
              <a:xfrm>
                <a:off x="1763688" y="3104964"/>
                <a:ext cx="324000" cy="14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48" name="Google Shape;348;p23"/>
            <p:cNvGrpSpPr/>
            <p:nvPr/>
          </p:nvGrpSpPr>
          <p:grpSpPr>
            <a:xfrm flipH="1" rot="10800000">
              <a:off x="10751286" y="1390821"/>
              <a:ext cx="310716" cy="1104760"/>
              <a:chOff x="1763688" y="2096852"/>
              <a:chExt cx="324000" cy="1152112"/>
            </a:xfrm>
          </p:grpSpPr>
          <p:sp>
            <p:nvSpPr>
              <p:cNvPr id="349" name="Google Shape;349;p23"/>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23"/>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23"/>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23"/>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23"/>
              <p:cNvSpPr/>
              <p:nvPr/>
            </p:nvSpPr>
            <p:spPr>
              <a:xfrm>
                <a:off x="1763688" y="2528900"/>
                <a:ext cx="324000" cy="144000"/>
              </a:xfrm>
              <a:prstGeom prst="rect">
                <a:avLst/>
              </a:prstGeom>
              <a:solidFill>
                <a:srgbClr val="F3F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23"/>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23"/>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23"/>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23"/>
              <p:cNvSpPr/>
              <p:nvPr/>
            </p:nvSpPr>
            <p:spPr>
              <a:xfrm>
                <a:off x="1763688" y="3104964"/>
                <a:ext cx="324000" cy="1440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58" name="Google Shape;358;p23"/>
            <p:cNvGrpSpPr/>
            <p:nvPr/>
          </p:nvGrpSpPr>
          <p:grpSpPr>
            <a:xfrm flipH="1" rot="10800000">
              <a:off x="11061826" y="1389624"/>
              <a:ext cx="310716" cy="1104760"/>
              <a:chOff x="1763688" y="2096852"/>
              <a:chExt cx="324000" cy="1152112"/>
            </a:xfrm>
          </p:grpSpPr>
          <p:sp>
            <p:nvSpPr>
              <p:cNvPr id="359" name="Google Shape;359;p23"/>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3"/>
              <p:cNvSpPr/>
              <p:nvPr/>
            </p:nvSpPr>
            <p:spPr>
              <a:xfrm>
                <a:off x="1763688" y="2096852"/>
                <a:ext cx="324000" cy="144000"/>
              </a:xfrm>
              <a:prstGeom prst="rect">
                <a:avLst/>
              </a:prstGeom>
              <a:solidFill>
                <a:srgbClr val="D6E3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23"/>
              <p:cNvSpPr/>
              <p:nvPr/>
            </p:nvSpPr>
            <p:spPr>
              <a:xfrm>
                <a:off x="1763688" y="2240868"/>
                <a:ext cx="324000" cy="144000"/>
              </a:xfrm>
              <a:prstGeom prst="rect">
                <a:avLst/>
              </a:prstGeom>
              <a:solidFill>
                <a:srgbClr val="9FC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23"/>
              <p:cNvSpPr/>
              <p:nvPr/>
            </p:nvSpPr>
            <p:spPr>
              <a:xfrm>
                <a:off x="1763688" y="2384884"/>
                <a:ext cx="324000" cy="144000"/>
              </a:xfrm>
              <a:prstGeom prst="rect">
                <a:avLst/>
              </a:prstGeom>
              <a:solidFill>
                <a:srgbClr val="F3F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23"/>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23"/>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23"/>
              <p:cNvSpPr/>
              <p:nvPr/>
            </p:nvSpPr>
            <p:spPr>
              <a:xfrm>
                <a:off x="1763688" y="2816932"/>
                <a:ext cx="324000" cy="14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23"/>
              <p:cNvSpPr/>
              <p:nvPr/>
            </p:nvSpPr>
            <p:spPr>
              <a:xfrm>
                <a:off x="1763688" y="2672916"/>
                <a:ext cx="324000" cy="144000"/>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23"/>
              <p:cNvSpPr/>
              <p:nvPr/>
            </p:nvSpPr>
            <p:spPr>
              <a:xfrm>
                <a:off x="1763688" y="3104964"/>
                <a:ext cx="324000" cy="14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368" name="Google Shape;368;p23"/>
          <p:cNvSpPr txBox="1"/>
          <p:nvPr/>
        </p:nvSpPr>
        <p:spPr>
          <a:xfrm>
            <a:off x="2854950" y="5799525"/>
            <a:ext cx="3434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a:ea typeface="Raleway"/>
                <a:cs typeface="Raleway"/>
                <a:sym typeface="Raleway"/>
              </a:rPr>
              <a:t>Input features </a:t>
            </a:r>
            <a:r>
              <a:rPr i="1" lang="fr-FR">
                <a:latin typeface="Raleway"/>
                <a:ea typeface="Raleway"/>
                <a:cs typeface="Raleway"/>
                <a:sym typeface="Raleway"/>
              </a:rPr>
              <a:t>[N, d]</a:t>
            </a:r>
            <a:endParaRPr i="1">
              <a:latin typeface="Raleway"/>
              <a:ea typeface="Raleway"/>
              <a:cs typeface="Raleway"/>
              <a:sym typeface="Raleway"/>
            </a:endParaRPr>
          </a:p>
        </p:txBody>
      </p:sp>
      <p:grpSp>
        <p:nvGrpSpPr>
          <p:cNvPr id="369" name="Google Shape;369;p23"/>
          <p:cNvGrpSpPr/>
          <p:nvPr/>
        </p:nvGrpSpPr>
        <p:grpSpPr>
          <a:xfrm>
            <a:off x="537058" y="3303091"/>
            <a:ext cx="754091" cy="1877217"/>
            <a:chOff x="634300" y="3542650"/>
            <a:chExt cx="520925" cy="1296600"/>
          </a:xfrm>
        </p:grpSpPr>
        <p:grpSp>
          <p:nvGrpSpPr>
            <p:cNvPr id="370" name="Google Shape;370;p23"/>
            <p:cNvGrpSpPr/>
            <p:nvPr/>
          </p:nvGrpSpPr>
          <p:grpSpPr>
            <a:xfrm>
              <a:off x="700375" y="3601650"/>
              <a:ext cx="424925" cy="561452"/>
              <a:chOff x="700375" y="3601650"/>
              <a:chExt cx="424925" cy="561452"/>
            </a:xfrm>
          </p:grpSpPr>
          <p:cxnSp>
            <p:nvCxnSpPr>
              <p:cNvPr id="371" name="Google Shape;371;p23"/>
              <p:cNvCxnSpPr/>
              <p:nvPr/>
            </p:nvCxnSpPr>
            <p:spPr>
              <a:xfrm>
                <a:off x="707700" y="3601650"/>
                <a:ext cx="417600" cy="30780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23"/>
              <p:cNvCxnSpPr/>
              <p:nvPr/>
            </p:nvCxnSpPr>
            <p:spPr>
              <a:xfrm>
                <a:off x="707700" y="3740875"/>
                <a:ext cx="381000" cy="1611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23"/>
              <p:cNvCxnSpPr>
                <a:stCxn id="374" idx="7"/>
              </p:cNvCxnSpPr>
              <p:nvPr/>
            </p:nvCxnSpPr>
            <p:spPr>
              <a:xfrm flipH="1" rot="10800000">
                <a:off x="715729" y="3909302"/>
                <a:ext cx="391200" cy="25380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23"/>
              <p:cNvCxnSpPr/>
              <p:nvPr/>
            </p:nvCxnSpPr>
            <p:spPr>
              <a:xfrm flipH="1" rot="10800000">
                <a:off x="700375" y="3902000"/>
                <a:ext cx="388200" cy="1173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23"/>
              <p:cNvCxnSpPr/>
              <p:nvPr/>
            </p:nvCxnSpPr>
            <p:spPr>
              <a:xfrm>
                <a:off x="715025" y="3902050"/>
                <a:ext cx="337200" cy="0"/>
              </a:xfrm>
              <a:prstGeom prst="straightConnector1">
                <a:avLst/>
              </a:prstGeom>
              <a:noFill/>
              <a:ln cap="flat" cmpd="sng" w="9525">
                <a:solidFill>
                  <a:schemeClr val="dk2"/>
                </a:solidFill>
                <a:prstDash val="solid"/>
                <a:round/>
                <a:headEnd len="med" w="med" type="none"/>
                <a:tailEnd len="med" w="med" type="none"/>
              </a:ln>
            </p:spPr>
          </p:cxnSp>
        </p:grpSp>
        <p:grpSp>
          <p:nvGrpSpPr>
            <p:cNvPr id="377" name="Google Shape;377;p23"/>
            <p:cNvGrpSpPr/>
            <p:nvPr/>
          </p:nvGrpSpPr>
          <p:grpSpPr>
            <a:xfrm>
              <a:off x="700375" y="3918150"/>
              <a:ext cx="424925" cy="571648"/>
              <a:chOff x="700375" y="3601650"/>
              <a:chExt cx="424925" cy="571648"/>
            </a:xfrm>
          </p:grpSpPr>
          <p:cxnSp>
            <p:nvCxnSpPr>
              <p:cNvPr id="378" name="Google Shape;378;p23"/>
              <p:cNvCxnSpPr/>
              <p:nvPr/>
            </p:nvCxnSpPr>
            <p:spPr>
              <a:xfrm>
                <a:off x="707700" y="3601650"/>
                <a:ext cx="417600" cy="3078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23"/>
              <p:cNvCxnSpPr/>
              <p:nvPr/>
            </p:nvCxnSpPr>
            <p:spPr>
              <a:xfrm>
                <a:off x="707700" y="3740875"/>
                <a:ext cx="381000" cy="1611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23"/>
              <p:cNvCxnSpPr>
                <a:endCxn id="381" idx="3"/>
              </p:cNvCxnSpPr>
              <p:nvPr/>
            </p:nvCxnSpPr>
            <p:spPr>
              <a:xfrm flipH="1" rot="10800000">
                <a:off x="740796" y="3899098"/>
                <a:ext cx="333000" cy="2742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23"/>
              <p:cNvCxnSpPr/>
              <p:nvPr/>
            </p:nvCxnSpPr>
            <p:spPr>
              <a:xfrm flipH="1" rot="10800000">
                <a:off x="700375" y="3902000"/>
                <a:ext cx="388200" cy="1173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23"/>
              <p:cNvCxnSpPr>
                <a:endCxn id="381" idx="3"/>
              </p:cNvCxnSpPr>
              <p:nvPr/>
            </p:nvCxnSpPr>
            <p:spPr>
              <a:xfrm flipH="1" rot="10800000">
                <a:off x="714996" y="3899098"/>
                <a:ext cx="358800" cy="3000"/>
              </a:xfrm>
              <a:prstGeom prst="straightConnector1">
                <a:avLst/>
              </a:prstGeom>
              <a:noFill/>
              <a:ln cap="flat" cmpd="sng" w="9525">
                <a:solidFill>
                  <a:schemeClr val="dk2"/>
                </a:solidFill>
                <a:prstDash val="solid"/>
                <a:round/>
                <a:headEnd len="med" w="med" type="none"/>
                <a:tailEnd len="med" w="med" type="none"/>
              </a:ln>
            </p:spPr>
          </p:cxnSp>
        </p:grpSp>
        <p:grpSp>
          <p:nvGrpSpPr>
            <p:cNvPr id="384" name="Google Shape;384;p23"/>
            <p:cNvGrpSpPr/>
            <p:nvPr/>
          </p:nvGrpSpPr>
          <p:grpSpPr>
            <a:xfrm>
              <a:off x="700375" y="4203900"/>
              <a:ext cx="424925" cy="571800"/>
              <a:chOff x="700375" y="3601650"/>
              <a:chExt cx="424925" cy="571800"/>
            </a:xfrm>
          </p:grpSpPr>
          <p:cxnSp>
            <p:nvCxnSpPr>
              <p:cNvPr id="385" name="Google Shape;385;p23"/>
              <p:cNvCxnSpPr/>
              <p:nvPr/>
            </p:nvCxnSpPr>
            <p:spPr>
              <a:xfrm>
                <a:off x="707700" y="3601650"/>
                <a:ext cx="417600" cy="307800"/>
              </a:xfrm>
              <a:prstGeom prst="straightConnector1">
                <a:avLst/>
              </a:prstGeom>
              <a:noFill/>
              <a:ln cap="flat" cmpd="sng" w="9525">
                <a:solidFill>
                  <a:schemeClr val="dk2"/>
                </a:solidFill>
                <a:prstDash val="solid"/>
                <a:round/>
                <a:headEnd len="med" w="med" type="none"/>
                <a:tailEnd len="med" w="med" type="none"/>
              </a:ln>
            </p:spPr>
          </p:cxnSp>
          <p:cxnSp>
            <p:nvCxnSpPr>
              <p:cNvPr id="386" name="Google Shape;386;p23"/>
              <p:cNvCxnSpPr/>
              <p:nvPr/>
            </p:nvCxnSpPr>
            <p:spPr>
              <a:xfrm>
                <a:off x="707700" y="3740875"/>
                <a:ext cx="381000" cy="161100"/>
              </a:xfrm>
              <a:prstGeom prst="straightConnector1">
                <a:avLst/>
              </a:prstGeom>
              <a:noFill/>
              <a:ln cap="flat" cmpd="sng" w="9525">
                <a:solidFill>
                  <a:schemeClr val="dk2"/>
                </a:solidFill>
                <a:prstDash val="solid"/>
                <a:round/>
                <a:headEnd len="med" w="med" type="none"/>
                <a:tailEnd len="med" w="med" type="none"/>
              </a:ln>
            </p:spPr>
          </p:cxnSp>
          <p:cxnSp>
            <p:nvCxnSpPr>
              <p:cNvPr id="387" name="Google Shape;387;p23"/>
              <p:cNvCxnSpPr/>
              <p:nvPr/>
            </p:nvCxnSpPr>
            <p:spPr>
              <a:xfrm flipH="1" rot="10800000">
                <a:off x="740700" y="3909450"/>
                <a:ext cx="366300" cy="2640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23"/>
              <p:cNvCxnSpPr/>
              <p:nvPr/>
            </p:nvCxnSpPr>
            <p:spPr>
              <a:xfrm flipH="1" rot="10800000">
                <a:off x="700375" y="3902000"/>
                <a:ext cx="388200" cy="11730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23"/>
              <p:cNvCxnSpPr>
                <a:endCxn id="390" idx="2"/>
              </p:cNvCxnSpPr>
              <p:nvPr/>
            </p:nvCxnSpPr>
            <p:spPr>
              <a:xfrm>
                <a:off x="715125" y="3902150"/>
                <a:ext cx="344700" cy="7200"/>
              </a:xfrm>
              <a:prstGeom prst="straightConnector1">
                <a:avLst/>
              </a:prstGeom>
              <a:noFill/>
              <a:ln cap="flat" cmpd="sng" w="9525">
                <a:solidFill>
                  <a:schemeClr val="dk2"/>
                </a:solidFill>
                <a:prstDash val="solid"/>
                <a:round/>
                <a:headEnd len="med" w="med" type="none"/>
                <a:tailEnd len="med" w="med" type="none"/>
              </a:ln>
            </p:spPr>
          </p:cxnSp>
        </p:grpSp>
        <p:cxnSp>
          <p:nvCxnSpPr>
            <p:cNvPr id="391" name="Google Shape;391;p23"/>
            <p:cNvCxnSpPr/>
            <p:nvPr/>
          </p:nvCxnSpPr>
          <p:spPr>
            <a:xfrm>
              <a:off x="715025" y="3777500"/>
              <a:ext cx="395700" cy="4395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23"/>
            <p:cNvCxnSpPr>
              <a:stCxn id="393" idx="6"/>
              <a:endCxn id="381" idx="4"/>
            </p:cNvCxnSpPr>
            <p:nvPr/>
          </p:nvCxnSpPr>
          <p:spPr>
            <a:xfrm flipH="1" rot="10800000">
              <a:off x="729700" y="4229500"/>
              <a:ext cx="377700" cy="56220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23"/>
            <p:cNvCxnSpPr/>
            <p:nvPr/>
          </p:nvCxnSpPr>
          <p:spPr>
            <a:xfrm flipH="1" rot="10800000">
              <a:off x="715025" y="3917025"/>
              <a:ext cx="381000" cy="5712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23"/>
            <p:cNvCxnSpPr/>
            <p:nvPr/>
          </p:nvCxnSpPr>
          <p:spPr>
            <a:xfrm>
              <a:off x="715025" y="3608975"/>
              <a:ext cx="402900" cy="59340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23"/>
            <p:cNvCxnSpPr>
              <a:endCxn id="381" idx="3"/>
            </p:cNvCxnSpPr>
            <p:nvPr/>
          </p:nvCxnSpPr>
          <p:spPr>
            <a:xfrm flipH="1" rot="10800000">
              <a:off x="729696" y="4215598"/>
              <a:ext cx="344100" cy="397200"/>
            </a:xfrm>
            <a:prstGeom prst="straightConnector1">
              <a:avLst/>
            </a:prstGeom>
            <a:noFill/>
            <a:ln cap="flat" cmpd="sng" w="9525">
              <a:solidFill>
                <a:schemeClr val="dk2"/>
              </a:solidFill>
              <a:prstDash val="solid"/>
              <a:round/>
              <a:headEnd len="med" w="med" type="none"/>
              <a:tailEnd len="med" w="med" type="none"/>
            </a:ln>
          </p:spPr>
        </p:cxnSp>
        <p:sp>
          <p:nvSpPr>
            <p:cNvPr id="397" name="Google Shape;397;p23"/>
            <p:cNvSpPr/>
            <p:nvPr/>
          </p:nvSpPr>
          <p:spPr>
            <a:xfrm>
              <a:off x="634300" y="35426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23"/>
            <p:cNvSpPr/>
            <p:nvPr/>
          </p:nvSpPr>
          <p:spPr>
            <a:xfrm>
              <a:off x="634300" y="373040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23"/>
            <p:cNvSpPr/>
            <p:nvPr/>
          </p:nvSpPr>
          <p:spPr>
            <a:xfrm>
              <a:off x="634300" y="38581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23"/>
            <p:cNvSpPr/>
            <p:nvPr/>
          </p:nvSpPr>
          <p:spPr>
            <a:xfrm>
              <a:off x="634300" y="42872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 name="Google Shape;374;p23"/>
            <p:cNvSpPr/>
            <p:nvPr/>
          </p:nvSpPr>
          <p:spPr>
            <a:xfrm>
              <a:off x="634300" y="414917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23"/>
            <p:cNvSpPr/>
            <p:nvPr/>
          </p:nvSpPr>
          <p:spPr>
            <a:xfrm>
              <a:off x="634300" y="44525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23"/>
            <p:cNvSpPr/>
            <p:nvPr/>
          </p:nvSpPr>
          <p:spPr>
            <a:xfrm>
              <a:off x="634300" y="45983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23"/>
            <p:cNvSpPr/>
            <p:nvPr/>
          </p:nvSpPr>
          <p:spPr>
            <a:xfrm>
              <a:off x="634300" y="40036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23"/>
            <p:cNvSpPr/>
            <p:nvPr/>
          </p:nvSpPr>
          <p:spPr>
            <a:xfrm>
              <a:off x="634300" y="47441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23"/>
            <p:cNvSpPr/>
            <p:nvPr/>
          </p:nvSpPr>
          <p:spPr>
            <a:xfrm>
              <a:off x="1059825" y="38581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23"/>
            <p:cNvSpPr/>
            <p:nvPr/>
          </p:nvSpPr>
          <p:spPr>
            <a:xfrm>
              <a:off x="1059825" y="41344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23"/>
            <p:cNvSpPr/>
            <p:nvPr/>
          </p:nvSpPr>
          <p:spPr>
            <a:xfrm>
              <a:off x="1059825" y="44640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05" name="Google Shape;405;p23"/>
          <p:cNvSpPr txBox="1"/>
          <p:nvPr/>
        </p:nvSpPr>
        <p:spPr>
          <a:xfrm>
            <a:off x="1107566" y="5105519"/>
            <a:ext cx="25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FR">
                <a:latin typeface="Raleway"/>
                <a:ea typeface="Raleway"/>
                <a:cs typeface="Raleway"/>
                <a:sym typeface="Raleway"/>
              </a:rPr>
              <a:t>h</a:t>
            </a:r>
            <a:endParaRPr i="1">
              <a:latin typeface="Raleway"/>
              <a:ea typeface="Raleway"/>
              <a:cs typeface="Raleway"/>
              <a:sym typeface="Raleway"/>
            </a:endParaRPr>
          </a:p>
        </p:txBody>
      </p:sp>
      <p:sp>
        <p:nvSpPr>
          <p:cNvPr id="406" name="Google Shape;406;p23"/>
          <p:cNvSpPr txBox="1"/>
          <p:nvPr/>
        </p:nvSpPr>
        <p:spPr>
          <a:xfrm>
            <a:off x="468613" y="5105519"/>
            <a:ext cx="25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FR">
                <a:latin typeface="Raleway"/>
                <a:ea typeface="Raleway"/>
                <a:cs typeface="Raleway"/>
                <a:sym typeface="Raleway"/>
              </a:rPr>
              <a:t>d</a:t>
            </a:r>
            <a:endParaRPr i="1">
              <a:latin typeface="Raleway"/>
              <a:ea typeface="Raleway"/>
              <a:cs typeface="Raleway"/>
              <a:sym typeface="Raleway"/>
            </a:endParaRPr>
          </a:p>
        </p:txBody>
      </p:sp>
      <p:sp>
        <p:nvSpPr>
          <p:cNvPr id="407" name="Google Shape;407;p23"/>
          <p:cNvSpPr txBox="1"/>
          <p:nvPr/>
        </p:nvSpPr>
        <p:spPr>
          <a:xfrm>
            <a:off x="103300" y="5595125"/>
            <a:ext cx="3434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Fully connected </a:t>
            </a:r>
            <a:r>
              <a:rPr i="1" lang="fr-FR">
                <a:latin typeface="Raleway"/>
                <a:ea typeface="Raleway"/>
                <a:cs typeface="Raleway"/>
                <a:sym typeface="Raleway"/>
              </a:rPr>
              <a:t>[h,d]</a:t>
            </a:r>
            <a:endParaRPr i="1">
              <a:latin typeface="Raleway"/>
              <a:ea typeface="Raleway"/>
              <a:cs typeface="Raleway"/>
              <a:sym typeface="Raleway"/>
            </a:endParaRPr>
          </a:p>
        </p:txBody>
      </p:sp>
      <p:cxnSp>
        <p:nvCxnSpPr>
          <p:cNvPr id="408" name="Google Shape;408;p23"/>
          <p:cNvCxnSpPr/>
          <p:nvPr/>
        </p:nvCxnSpPr>
        <p:spPr>
          <a:xfrm>
            <a:off x="10265000" y="1879250"/>
            <a:ext cx="489900" cy="489900"/>
          </a:xfrm>
          <a:prstGeom prst="straightConnector1">
            <a:avLst/>
          </a:prstGeom>
          <a:noFill/>
          <a:ln cap="flat" cmpd="sng" w="9525">
            <a:solidFill>
              <a:schemeClr val="dk2"/>
            </a:solidFill>
            <a:prstDash val="solid"/>
            <a:round/>
            <a:headEnd len="med" w="med" type="none"/>
            <a:tailEnd len="med" w="med" type="triangle"/>
          </a:ln>
        </p:spPr>
      </p:cxnSp>
      <p:cxnSp>
        <p:nvCxnSpPr>
          <p:cNvPr id="409" name="Google Shape;409;p23"/>
          <p:cNvCxnSpPr/>
          <p:nvPr/>
        </p:nvCxnSpPr>
        <p:spPr>
          <a:xfrm>
            <a:off x="2338200" y="3301875"/>
            <a:ext cx="0" cy="1884300"/>
          </a:xfrm>
          <a:prstGeom prst="straightConnector1">
            <a:avLst/>
          </a:prstGeom>
          <a:noFill/>
          <a:ln cap="flat" cmpd="sng" w="9525">
            <a:solidFill>
              <a:schemeClr val="dk2"/>
            </a:solidFill>
            <a:prstDash val="solid"/>
            <a:round/>
            <a:headEnd len="med" w="med" type="stealth"/>
            <a:tailEnd len="med" w="med" type="stealth"/>
          </a:ln>
        </p:spPr>
      </p:cxnSp>
      <p:sp>
        <p:nvSpPr>
          <p:cNvPr id="410" name="Google Shape;410;p23"/>
          <p:cNvSpPr txBox="1"/>
          <p:nvPr/>
        </p:nvSpPr>
        <p:spPr>
          <a:xfrm>
            <a:off x="1577550" y="3828050"/>
            <a:ext cx="84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FR">
                <a:solidFill>
                  <a:schemeClr val="dk1"/>
                </a:solidFill>
                <a:latin typeface="Raleway"/>
                <a:ea typeface="Raleway"/>
                <a:cs typeface="Raleway"/>
                <a:sym typeface="Raleway"/>
              </a:rPr>
              <a:t>N</a:t>
            </a:r>
            <a:endParaRPr i="1">
              <a:solidFill>
                <a:schemeClr val="dk1"/>
              </a:solidFill>
              <a:latin typeface="Raleway"/>
              <a:ea typeface="Raleway"/>
              <a:cs typeface="Raleway"/>
              <a:sym typeface="Raleway"/>
            </a:endParaRPr>
          </a:p>
          <a:p>
            <a:pPr indent="0" lvl="0" marL="0" rtl="0" algn="ctr">
              <a:spcBef>
                <a:spcPts val="0"/>
              </a:spcBef>
              <a:spcAft>
                <a:spcPts val="0"/>
              </a:spcAft>
              <a:buNone/>
            </a:pPr>
            <a:r>
              <a:rPr i="1" lang="fr-FR">
                <a:solidFill>
                  <a:schemeClr val="dk1"/>
                </a:solidFill>
                <a:latin typeface="Raleway"/>
                <a:ea typeface="Raleway"/>
                <a:cs typeface="Raleway"/>
                <a:sym typeface="Raleway"/>
              </a:rPr>
              <a:t>patients</a:t>
            </a:r>
            <a:endParaRPr i="1">
              <a:solidFill>
                <a:schemeClr val="dk1"/>
              </a:solidFill>
              <a:latin typeface="Raleway"/>
              <a:ea typeface="Raleway"/>
              <a:cs typeface="Raleway"/>
              <a:sym typeface="Raleway"/>
            </a:endParaRPr>
          </a:p>
        </p:txBody>
      </p:sp>
      <p:sp>
        <p:nvSpPr>
          <p:cNvPr id="411" name="Google Shape;411;p23"/>
          <p:cNvSpPr txBox="1"/>
          <p:nvPr/>
        </p:nvSpPr>
        <p:spPr>
          <a:xfrm>
            <a:off x="2423850" y="518617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FR">
                <a:solidFill>
                  <a:schemeClr val="dk1"/>
                </a:solidFill>
                <a:latin typeface="Raleway"/>
                <a:ea typeface="Raleway"/>
                <a:cs typeface="Raleway"/>
                <a:sym typeface="Raleway"/>
              </a:rPr>
              <a:t>d </a:t>
            </a:r>
            <a:endParaRPr i="1">
              <a:solidFill>
                <a:schemeClr val="dk1"/>
              </a:solidFill>
              <a:latin typeface="Raleway"/>
              <a:ea typeface="Raleway"/>
              <a:cs typeface="Raleway"/>
              <a:sym typeface="Raleway"/>
            </a:endParaRPr>
          </a:p>
          <a:p>
            <a:pPr indent="0" lvl="0" marL="0" rtl="0" algn="ctr">
              <a:spcBef>
                <a:spcPts val="0"/>
              </a:spcBef>
              <a:spcAft>
                <a:spcPts val="0"/>
              </a:spcAft>
              <a:buNone/>
            </a:pPr>
            <a:r>
              <a:rPr i="1" lang="fr-FR">
                <a:solidFill>
                  <a:schemeClr val="dk1"/>
                </a:solidFill>
                <a:latin typeface="Raleway"/>
                <a:ea typeface="Raleway"/>
                <a:cs typeface="Raleway"/>
                <a:sym typeface="Raleway"/>
              </a:rPr>
              <a:t>features</a:t>
            </a:r>
            <a:endParaRPr i="1">
              <a:solidFill>
                <a:schemeClr val="dk1"/>
              </a:solidFill>
              <a:latin typeface="Raleway"/>
              <a:ea typeface="Raleway"/>
              <a:cs typeface="Raleway"/>
              <a:sym typeface="Raleway"/>
            </a:endParaRPr>
          </a:p>
        </p:txBody>
      </p:sp>
      <p:cxnSp>
        <p:nvCxnSpPr>
          <p:cNvPr id="412" name="Google Shape;412;p23"/>
          <p:cNvCxnSpPr/>
          <p:nvPr/>
        </p:nvCxnSpPr>
        <p:spPr>
          <a:xfrm>
            <a:off x="2452500" y="5285075"/>
            <a:ext cx="2685900" cy="3600"/>
          </a:xfrm>
          <a:prstGeom prst="straightConnector1">
            <a:avLst/>
          </a:prstGeom>
          <a:noFill/>
          <a:ln cap="flat" cmpd="sng" w="9525">
            <a:solidFill>
              <a:schemeClr val="dk2"/>
            </a:solidFill>
            <a:prstDash val="solid"/>
            <a:round/>
            <a:headEnd len="med" w="med" type="stealth"/>
            <a:tailEnd len="med" w="med" type="stealth"/>
          </a:ln>
        </p:spPr>
      </p:cxnSp>
      <p:sp>
        <p:nvSpPr>
          <p:cNvPr id="413" name="Google Shape;413;p23"/>
          <p:cNvSpPr txBox="1"/>
          <p:nvPr/>
        </p:nvSpPr>
        <p:spPr>
          <a:xfrm>
            <a:off x="785075" y="3278350"/>
            <a:ext cx="3225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Θ</a:t>
            </a:r>
            <a:endParaRPr/>
          </a:p>
        </p:txBody>
      </p:sp>
      <p:sp>
        <p:nvSpPr>
          <p:cNvPr id="414" name="Google Shape;414;p23"/>
          <p:cNvSpPr txBox="1"/>
          <p:nvPr/>
        </p:nvSpPr>
        <p:spPr>
          <a:xfrm>
            <a:off x="6870275" y="3522963"/>
            <a:ext cx="1598100" cy="18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5100">
                <a:solidFill>
                  <a:schemeClr val="lt1"/>
                </a:solidFill>
              </a:rPr>
              <a:t>A</a:t>
            </a:r>
            <a:endParaRPr sz="5100">
              <a:solidFill>
                <a:schemeClr val="lt1"/>
              </a:solidFill>
            </a:endParaRPr>
          </a:p>
        </p:txBody>
      </p:sp>
      <p:sp>
        <p:nvSpPr>
          <p:cNvPr id="415" name="Google Shape;415;p23"/>
          <p:cNvSpPr txBox="1"/>
          <p:nvPr/>
        </p:nvSpPr>
        <p:spPr>
          <a:xfrm>
            <a:off x="245300" y="5344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solidFill>
                  <a:srgbClr val="D8D8D8"/>
                </a:solidFill>
                <a:latin typeface="Raleway"/>
                <a:ea typeface="Raleway"/>
                <a:cs typeface="Raleway"/>
                <a:sym typeface="Raleway"/>
              </a:rPr>
              <a:t>=6000</a:t>
            </a:r>
            <a:endParaRPr>
              <a:solidFill>
                <a:srgbClr val="D8D8D8"/>
              </a:solidFill>
            </a:endParaRPr>
          </a:p>
        </p:txBody>
      </p:sp>
      <p:sp>
        <p:nvSpPr>
          <p:cNvPr id="416" name="Google Shape;416;p23"/>
          <p:cNvSpPr txBox="1"/>
          <p:nvPr/>
        </p:nvSpPr>
        <p:spPr>
          <a:xfrm>
            <a:off x="3930550" y="5186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solidFill>
                  <a:srgbClr val="D8D8D8"/>
                </a:solidFill>
                <a:latin typeface="Raleway"/>
                <a:ea typeface="Raleway"/>
                <a:cs typeface="Raleway"/>
                <a:sym typeface="Raleway"/>
              </a:rPr>
              <a:t>=6000</a:t>
            </a:r>
            <a:endParaRPr>
              <a:solidFill>
                <a:srgbClr val="D8D8D8"/>
              </a:solidFill>
            </a:endParaRPr>
          </a:p>
        </p:txBody>
      </p:sp>
      <p:sp>
        <p:nvSpPr>
          <p:cNvPr id="417" name="Google Shape;417;p23"/>
          <p:cNvSpPr txBox="1"/>
          <p:nvPr/>
        </p:nvSpPr>
        <p:spPr>
          <a:xfrm>
            <a:off x="1679100" y="4263375"/>
            <a:ext cx="6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solidFill>
                  <a:srgbClr val="D8D8D8"/>
                </a:solidFill>
                <a:latin typeface="Raleway"/>
                <a:ea typeface="Raleway"/>
                <a:cs typeface="Raleway"/>
                <a:sym typeface="Raleway"/>
              </a:rPr>
              <a:t>=861</a:t>
            </a:r>
            <a:endParaRPr>
              <a:solidFill>
                <a:srgbClr val="D8D8D8"/>
              </a:solidFill>
            </a:endParaRPr>
          </a:p>
        </p:txBody>
      </p:sp>
      <p:grpSp>
        <p:nvGrpSpPr>
          <p:cNvPr id="418" name="Google Shape;418;p23"/>
          <p:cNvGrpSpPr/>
          <p:nvPr/>
        </p:nvGrpSpPr>
        <p:grpSpPr>
          <a:xfrm>
            <a:off x="3385250" y="3758075"/>
            <a:ext cx="3000000" cy="969600"/>
            <a:chOff x="3385250" y="3758075"/>
            <a:chExt cx="3000000" cy="969600"/>
          </a:xfrm>
        </p:grpSpPr>
        <p:sp>
          <p:nvSpPr>
            <p:cNvPr id="419" name="Google Shape;419;p23"/>
            <p:cNvSpPr txBox="1"/>
            <p:nvPr/>
          </p:nvSpPr>
          <p:spPr>
            <a:xfrm>
              <a:off x="3385250" y="3758075"/>
              <a:ext cx="3000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5100">
                  <a:solidFill>
                    <a:schemeClr val="lt1"/>
                  </a:solidFill>
                  <a:latin typeface="Raleway"/>
                  <a:ea typeface="Raleway"/>
                  <a:cs typeface="Raleway"/>
                  <a:sym typeface="Raleway"/>
                </a:rPr>
                <a:t>X</a:t>
              </a:r>
              <a:endParaRPr/>
            </a:p>
          </p:txBody>
        </p:sp>
        <p:sp>
          <p:nvSpPr>
            <p:cNvPr id="420" name="Google Shape;420;p23"/>
            <p:cNvSpPr txBox="1"/>
            <p:nvPr/>
          </p:nvSpPr>
          <p:spPr>
            <a:xfrm>
              <a:off x="3823425" y="3766100"/>
              <a:ext cx="2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solidFill>
                    <a:schemeClr val="lt1"/>
                  </a:solidFill>
                  <a:latin typeface="Raleway"/>
                  <a:ea typeface="Raleway"/>
                  <a:cs typeface="Raleway"/>
                  <a:sym typeface="Raleway"/>
                </a:rPr>
                <a:t>T</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4"/>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b="1" lang="fr-FR"/>
              <a:t>G</a:t>
            </a:r>
            <a:r>
              <a:rPr lang="fr-FR"/>
              <a:t>raph </a:t>
            </a:r>
            <a:r>
              <a:rPr b="1" lang="fr-FR"/>
              <a:t>C</a:t>
            </a:r>
            <a:r>
              <a:rPr lang="fr-FR"/>
              <a:t>onvolution </a:t>
            </a:r>
            <a:r>
              <a:rPr b="1" lang="fr-FR"/>
              <a:t>N</a:t>
            </a:r>
            <a:r>
              <a:rPr lang="fr-FR"/>
              <a:t>etwork</a:t>
            </a:r>
            <a:endParaRPr/>
          </a:p>
        </p:txBody>
      </p:sp>
      <p:pic>
        <p:nvPicPr>
          <p:cNvPr id="426" name="Google Shape;426;p24"/>
          <p:cNvPicPr preferRelativeResize="0"/>
          <p:nvPr/>
        </p:nvPicPr>
        <p:blipFill rotWithShape="1">
          <a:blip r:embed="rId3">
            <a:alphaModFix/>
          </a:blip>
          <a:srcRect b="0" l="0" r="37953" t="0"/>
          <a:stretch/>
        </p:blipFill>
        <p:spPr>
          <a:xfrm>
            <a:off x="579095" y="1927350"/>
            <a:ext cx="2436050" cy="866050"/>
          </a:xfrm>
          <a:prstGeom prst="rect">
            <a:avLst/>
          </a:prstGeom>
          <a:noFill/>
          <a:ln>
            <a:noFill/>
          </a:ln>
        </p:spPr>
      </p:pic>
      <p:grpSp>
        <p:nvGrpSpPr>
          <p:cNvPr id="427" name="Google Shape;427;p24"/>
          <p:cNvGrpSpPr/>
          <p:nvPr/>
        </p:nvGrpSpPr>
        <p:grpSpPr>
          <a:xfrm rot="5400000">
            <a:off x="2856868" y="2905117"/>
            <a:ext cx="1877181" cy="2673148"/>
            <a:chOff x="10129787" y="1389624"/>
            <a:chExt cx="1242755" cy="1105978"/>
          </a:xfrm>
        </p:grpSpPr>
        <p:grpSp>
          <p:nvGrpSpPr>
            <p:cNvPr id="428" name="Google Shape;428;p24"/>
            <p:cNvGrpSpPr/>
            <p:nvPr/>
          </p:nvGrpSpPr>
          <p:grpSpPr>
            <a:xfrm>
              <a:off x="10129787" y="1392744"/>
              <a:ext cx="310716" cy="1100958"/>
              <a:chOff x="1763688" y="2096852"/>
              <a:chExt cx="324000" cy="1152112"/>
            </a:xfrm>
          </p:grpSpPr>
          <p:sp>
            <p:nvSpPr>
              <p:cNvPr id="429" name="Google Shape;429;p24"/>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24"/>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24"/>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24"/>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24"/>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24"/>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24"/>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p24"/>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7" name="Google Shape;437;p24"/>
              <p:cNvSpPr/>
              <p:nvPr/>
            </p:nvSpPr>
            <p:spPr>
              <a:xfrm>
                <a:off x="1763688" y="3104964"/>
                <a:ext cx="324000" cy="1440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8" name="Google Shape;438;p24"/>
            <p:cNvGrpSpPr/>
            <p:nvPr/>
          </p:nvGrpSpPr>
          <p:grpSpPr>
            <a:xfrm>
              <a:off x="10440508" y="1390842"/>
              <a:ext cx="310684" cy="1104760"/>
              <a:chOff x="1763688" y="2096852"/>
              <a:chExt cx="324000" cy="1152112"/>
            </a:xfrm>
          </p:grpSpPr>
          <p:sp>
            <p:nvSpPr>
              <p:cNvPr id="439" name="Google Shape;439;p24"/>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24"/>
              <p:cNvSpPr/>
              <p:nvPr/>
            </p:nvSpPr>
            <p:spPr>
              <a:xfrm>
                <a:off x="1763688" y="2096852"/>
                <a:ext cx="324000" cy="144000"/>
              </a:xfrm>
              <a:prstGeom prst="rect">
                <a:avLst/>
              </a:prstGeom>
              <a:solidFill>
                <a:srgbClr val="D6E3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24"/>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24"/>
              <p:cNvSpPr/>
              <p:nvPr/>
            </p:nvSpPr>
            <p:spPr>
              <a:xfrm>
                <a:off x="1763688" y="2384884"/>
                <a:ext cx="324000" cy="144000"/>
              </a:xfrm>
              <a:prstGeom prst="rect">
                <a:avLst/>
              </a:prstGeom>
              <a:solidFill>
                <a:srgbClr val="F3F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24"/>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24"/>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24"/>
              <p:cNvSpPr/>
              <p:nvPr/>
            </p:nvSpPr>
            <p:spPr>
              <a:xfrm>
                <a:off x="1763688" y="2816932"/>
                <a:ext cx="324000" cy="144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24"/>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24"/>
              <p:cNvSpPr/>
              <p:nvPr/>
            </p:nvSpPr>
            <p:spPr>
              <a:xfrm>
                <a:off x="1763688" y="3104964"/>
                <a:ext cx="324000" cy="14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24"/>
            <p:cNvGrpSpPr/>
            <p:nvPr/>
          </p:nvGrpSpPr>
          <p:grpSpPr>
            <a:xfrm flipH="1" rot="10800000">
              <a:off x="10751286" y="1390821"/>
              <a:ext cx="310716" cy="1104760"/>
              <a:chOff x="1763688" y="2096852"/>
              <a:chExt cx="324000" cy="1152112"/>
            </a:xfrm>
          </p:grpSpPr>
          <p:sp>
            <p:nvSpPr>
              <p:cNvPr id="449" name="Google Shape;449;p24"/>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24"/>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24"/>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2" name="Google Shape;452;p24"/>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3" name="Google Shape;453;p24"/>
              <p:cNvSpPr/>
              <p:nvPr/>
            </p:nvSpPr>
            <p:spPr>
              <a:xfrm>
                <a:off x="1763688" y="2528900"/>
                <a:ext cx="324000" cy="144000"/>
              </a:xfrm>
              <a:prstGeom prst="rect">
                <a:avLst/>
              </a:prstGeom>
              <a:solidFill>
                <a:srgbClr val="F3F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p24"/>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24"/>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24"/>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24"/>
              <p:cNvSpPr/>
              <p:nvPr/>
            </p:nvSpPr>
            <p:spPr>
              <a:xfrm>
                <a:off x="1763688" y="3104964"/>
                <a:ext cx="324000" cy="1440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58" name="Google Shape;458;p24"/>
            <p:cNvGrpSpPr/>
            <p:nvPr/>
          </p:nvGrpSpPr>
          <p:grpSpPr>
            <a:xfrm flipH="1" rot="10800000">
              <a:off x="11061826" y="1389624"/>
              <a:ext cx="310716" cy="1104760"/>
              <a:chOff x="1763688" y="2096852"/>
              <a:chExt cx="324000" cy="1152112"/>
            </a:xfrm>
          </p:grpSpPr>
          <p:sp>
            <p:nvSpPr>
              <p:cNvPr id="459" name="Google Shape;459;p24"/>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24"/>
              <p:cNvSpPr/>
              <p:nvPr/>
            </p:nvSpPr>
            <p:spPr>
              <a:xfrm>
                <a:off x="1763688" y="2096852"/>
                <a:ext cx="324000" cy="144000"/>
              </a:xfrm>
              <a:prstGeom prst="rect">
                <a:avLst/>
              </a:prstGeom>
              <a:solidFill>
                <a:srgbClr val="D6E3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24"/>
              <p:cNvSpPr/>
              <p:nvPr/>
            </p:nvSpPr>
            <p:spPr>
              <a:xfrm>
                <a:off x="1763688" y="2240868"/>
                <a:ext cx="324000" cy="144000"/>
              </a:xfrm>
              <a:prstGeom prst="rect">
                <a:avLst/>
              </a:prstGeom>
              <a:solidFill>
                <a:srgbClr val="9FC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Google Shape;462;p24"/>
              <p:cNvSpPr/>
              <p:nvPr/>
            </p:nvSpPr>
            <p:spPr>
              <a:xfrm>
                <a:off x="1763688" y="2384884"/>
                <a:ext cx="324000" cy="144000"/>
              </a:xfrm>
              <a:prstGeom prst="rect">
                <a:avLst/>
              </a:prstGeom>
              <a:solidFill>
                <a:srgbClr val="F3F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24"/>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24"/>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5" name="Google Shape;465;p24"/>
              <p:cNvSpPr/>
              <p:nvPr/>
            </p:nvSpPr>
            <p:spPr>
              <a:xfrm>
                <a:off x="1763688" y="2816932"/>
                <a:ext cx="324000" cy="14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p24"/>
              <p:cNvSpPr/>
              <p:nvPr/>
            </p:nvSpPr>
            <p:spPr>
              <a:xfrm>
                <a:off x="1763688" y="2672916"/>
                <a:ext cx="324000" cy="144000"/>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24"/>
              <p:cNvSpPr/>
              <p:nvPr/>
            </p:nvSpPr>
            <p:spPr>
              <a:xfrm>
                <a:off x="1763688" y="3104964"/>
                <a:ext cx="324000" cy="14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468" name="Google Shape;468;p24"/>
          <p:cNvSpPr txBox="1"/>
          <p:nvPr/>
        </p:nvSpPr>
        <p:spPr>
          <a:xfrm>
            <a:off x="2854950" y="5799525"/>
            <a:ext cx="3434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a:ea typeface="Raleway"/>
                <a:cs typeface="Raleway"/>
                <a:sym typeface="Raleway"/>
              </a:rPr>
              <a:t>Input features </a:t>
            </a:r>
            <a:r>
              <a:rPr i="1" lang="fr-FR">
                <a:latin typeface="Raleway"/>
                <a:ea typeface="Raleway"/>
                <a:cs typeface="Raleway"/>
                <a:sym typeface="Raleway"/>
              </a:rPr>
              <a:t>[N, d]</a:t>
            </a:r>
            <a:endParaRPr i="1">
              <a:latin typeface="Raleway"/>
              <a:ea typeface="Raleway"/>
              <a:cs typeface="Raleway"/>
              <a:sym typeface="Raleway"/>
            </a:endParaRPr>
          </a:p>
        </p:txBody>
      </p:sp>
      <p:grpSp>
        <p:nvGrpSpPr>
          <p:cNvPr id="469" name="Google Shape;469;p24"/>
          <p:cNvGrpSpPr/>
          <p:nvPr/>
        </p:nvGrpSpPr>
        <p:grpSpPr>
          <a:xfrm>
            <a:off x="537058" y="3303091"/>
            <a:ext cx="754091" cy="1877217"/>
            <a:chOff x="634300" y="3542650"/>
            <a:chExt cx="520925" cy="1296600"/>
          </a:xfrm>
        </p:grpSpPr>
        <p:grpSp>
          <p:nvGrpSpPr>
            <p:cNvPr id="470" name="Google Shape;470;p24"/>
            <p:cNvGrpSpPr/>
            <p:nvPr/>
          </p:nvGrpSpPr>
          <p:grpSpPr>
            <a:xfrm>
              <a:off x="700375" y="3601650"/>
              <a:ext cx="424925" cy="561452"/>
              <a:chOff x="700375" y="3601650"/>
              <a:chExt cx="424925" cy="561452"/>
            </a:xfrm>
          </p:grpSpPr>
          <p:cxnSp>
            <p:nvCxnSpPr>
              <p:cNvPr id="471" name="Google Shape;471;p24"/>
              <p:cNvCxnSpPr/>
              <p:nvPr/>
            </p:nvCxnSpPr>
            <p:spPr>
              <a:xfrm>
                <a:off x="707700" y="3601650"/>
                <a:ext cx="417600" cy="307800"/>
              </a:xfrm>
              <a:prstGeom prst="straightConnector1">
                <a:avLst/>
              </a:prstGeom>
              <a:noFill/>
              <a:ln cap="flat" cmpd="sng" w="9525">
                <a:solidFill>
                  <a:schemeClr val="dk2"/>
                </a:solidFill>
                <a:prstDash val="solid"/>
                <a:round/>
                <a:headEnd len="med" w="med" type="none"/>
                <a:tailEnd len="med" w="med" type="none"/>
              </a:ln>
            </p:spPr>
          </p:cxnSp>
          <p:cxnSp>
            <p:nvCxnSpPr>
              <p:cNvPr id="472" name="Google Shape;472;p24"/>
              <p:cNvCxnSpPr/>
              <p:nvPr/>
            </p:nvCxnSpPr>
            <p:spPr>
              <a:xfrm>
                <a:off x="707700" y="3740875"/>
                <a:ext cx="381000" cy="16110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24"/>
              <p:cNvCxnSpPr>
                <a:stCxn id="474" idx="7"/>
              </p:cNvCxnSpPr>
              <p:nvPr/>
            </p:nvCxnSpPr>
            <p:spPr>
              <a:xfrm flipH="1" rot="10800000">
                <a:off x="715729" y="3909302"/>
                <a:ext cx="391200" cy="2538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24"/>
              <p:cNvCxnSpPr/>
              <p:nvPr/>
            </p:nvCxnSpPr>
            <p:spPr>
              <a:xfrm flipH="1" rot="10800000">
                <a:off x="700375" y="3902000"/>
                <a:ext cx="388200" cy="117300"/>
              </a:xfrm>
              <a:prstGeom prst="straightConnector1">
                <a:avLst/>
              </a:prstGeom>
              <a:noFill/>
              <a:ln cap="flat" cmpd="sng" w="9525">
                <a:solidFill>
                  <a:schemeClr val="dk2"/>
                </a:solidFill>
                <a:prstDash val="solid"/>
                <a:round/>
                <a:headEnd len="med" w="med" type="none"/>
                <a:tailEnd len="med" w="med" type="none"/>
              </a:ln>
            </p:spPr>
          </p:cxnSp>
          <p:cxnSp>
            <p:nvCxnSpPr>
              <p:cNvPr id="476" name="Google Shape;476;p24"/>
              <p:cNvCxnSpPr/>
              <p:nvPr/>
            </p:nvCxnSpPr>
            <p:spPr>
              <a:xfrm>
                <a:off x="715025" y="3902050"/>
                <a:ext cx="337200" cy="0"/>
              </a:xfrm>
              <a:prstGeom prst="straightConnector1">
                <a:avLst/>
              </a:prstGeom>
              <a:noFill/>
              <a:ln cap="flat" cmpd="sng" w="9525">
                <a:solidFill>
                  <a:schemeClr val="dk2"/>
                </a:solidFill>
                <a:prstDash val="solid"/>
                <a:round/>
                <a:headEnd len="med" w="med" type="none"/>
                <a:tailEnd len="med" w="med" type="none"/>
              </a:ln>
            </p:spPr>
          </p:cxnSp>
        </p:grpSp>
        <p:grpSp>
          <p:nvGrpSpPr>
            <p:cNvPr id="477" name="Google Shape;477;p24"/>
            <p:cNvGrpSpPr/>
            <p:nvPr/>
          </p:nvGrpSpPr>
          <p:grpSpPr>
            <a:xfrm>
              <a:off x="700375" y="3918150"/>
              <a:ext cx="424925" cy="571648"/>
              <a:chOff x="700375" y="3601650"/>
              <a:chExt cx="424925" cy="571648"/>
            </a:xfrm>
          </p:grpSpPr>
          <p:cxnSp>
            <p:nvCxnSpPr>
              <p:cNvPr id="478" name="Google Shape;478;p24"/>
              <p:cNvCxnSpPr/>
              <p:nvPr/>
            </p:nvCxnSpPr>
            <p:spPr>
              <a:xfrm>
                <a:off x="707700" y="3601650"/>
                <a:ext cx="417600" cy="307800"/>
              </a:xfrm>
              <a:prstGeom prst="straightConnector1">
                <a:avLst/>
              </a:prstGeom>
              <a:noFill/>
              <a:ln cap="flat" cmpd="sng" w="9525">
                <a:solidFill>
                  <a:schemeClr val="dk2"/>
                </a:solidFill>
                <a:prstDash val="solid"/>
                <a:round/>
                <a:headEnd len="med" w="med" type="none"/>
                <a:tailEnd len="med" w="med" type="none"/>
              </a:ln>
            </p:spPr>
          </p:cxnSp>
          <p:cxnSp>
            <p:nvCxnSpPr>
              <p:cNvPr id="479" name="Google Shape;479;p24"/>
              <p:cNvCxnSpPr/>
              <p:nvPr/>
            </p:nvCxnSpPr>
            <p:spPr>
              <a:xfrm>
                <a:off x="707700" y="3740875"/>
                <a:ext cx="381000" cy="161100"/>
              </a:xfrm>
              <a:prstGeom prst="straightConnector1">
                <a:avLst/>
              </a:prstGeom>
              <a:noFill/>
              <a:ln cap="flat" cmpd="sng" w="9525">
                <a:solidFill>
                  <a:schemeClr val="dk2"/>
                </a:solidFill>
                <a:prstDash val="solid"/>
                <a:round/>
                <a:headEnd len="med" w="med" type="none"/>
                <a:tailEnd len="med" w="med" type="none"/>
              </a:ln>
            </p:spPr>
          </p:cxnSp>
          <p:cxnSp>
            <p:nvCxnSpPr>
              <p:cNvPr id="480" name="Google Shape;480;p24"/>
              <p:cNvCxnSpPr>
                <a:endCxn id="481" idx="3"/>
              </p:cNvCxnSpPr>
              <p:nvPr/>
            </p:nvCxnSpPr>
            <p:spPr>
              <a:xfrm flipH="1" rot="10800000">
                <a:off x="740796" y="3899098"/>
                <a:ext cx="333000" cy="274200"/>
              </a:xfrm>
              <a:prstGeom prst="straightConnector1">
                <a:avLst/>
              </a:prstGeom>
              <a:noFill/>
              <a:ln cap="flat" cmpd="sng" w="9525">
                <a:solidFill>
                  <a:schemeClr val="dk2"/>
                </a:solidFill>
                <a:prstDash val="solid"/>
                <a:round/>
                <a:headEnd len="med" w="med" type="none"/>
                <a:tailEnd len="med" w="med" type="none"/>
              </a:ln>
            </p:spPr>
          </p:cxnSp>
          <p:cxnSp>
            <p:nvCxnSpPr>
              <p:cNvPr id="482" name="Google Shape;482;p24"/>
              <p:cNvCxnSpPr/>
              <p:nvPr/>
            </p:nvCxnSpPr>
            <p:spPr>
              <a:xfrm flipH="1" rot="10800000">
                <a:off x="700375" y="3902000"/>
                <a:ext cx="388200" cy="117300"/>
              </a:xfrm>
              <a:prstGeom prst="straightConnector1">
                <a:avLst/>
              </a:prstGeom>
              <a:noFill/>
              <a:ln cap="flat" cmpd="sng" w="9525">
                <a:solidFill>
                  <a:schemeClr val="dk2"/>
                </a:solidFill>
                <a:prstDash val="solid"/>
                <a:round/>
                <a:headEnd len="med" w="med" type="none"/>
                <a:tailEnd len="med" w="med" type="none"/>
              </a:ln>
            </p:spPr>
          </p:cxnSp>
          <p:cxnSp>
            <p:nvCxnSpPr>
              <p:cNvPr id="483" name="Google Shape;483;p24"/>
              <p:cNvCxnSpPr>
                <a:endCxn id="481" idx="3"/>
              </p:cNvCxnSpPr>
              <p:nvPr/>
            </p:nvCxnSpPr>
            <p:spPr>
              <a:xfrm flipH="1" rot="10800000">
                <a:off x="714996" y="3899098"/>
                <a:ext cx="358800" cy="3000"/>
              </a:xfrm>
              <a:prstGeom prst="straightConnector1">
                <a:avLst/>
              </a:prstGeom>
              <a:noFill/>
              <a:ln cap="flat" cmpd="sng" w="9525">
                <a:solidFill>
                  <a:schemeClr val="dk2"/>
                </a:solidFill>
                <a:prstDash val="solid"/>
                <a:round/>
                <a:headEnd len="med" w="med" type="none"/>
                <a:tailEnd len="med" w="med" type="none"/>
              </a:ln>
            </p:spPr>
          </p:cxnSp>
        </p:grpSp>
        <p:grpSp>
          <p:nvGrpSpPr>
            <p:cNvPr id="484" name="Google Shape;484;p24"/>
            <p:cNvGrpSpPr/>
            <p:nvPr/>
          </p:nvGrpSpPr>
          <p:grpSpPr>
            <a:xfrm>
              <a:off x="700375" y="4203900"/>
              <a:ext cx="424925" cy="571800"/>
              <a:chOff x="700375" y="3601650"/>
              <a:chExt cx="424925" cy="571800"/>
            </a:xfrm>
          </p:grpSpPr>
          <p:cxnSp>
            <p:nvCxnSpPr>
              <p:cNvPr id="485" name="Google Shape;485;p24"/>
              <p:cNvCxnSpPr/>
              <p:nvPr/>
            </p:nvCxnSpPr>
            <p:spPr>
              <a:xfrm>
                <a:off x="707700" y="3601650"/>
                <a:ext cx="417600" cy="307800"/>
              </a:xfrm>
              <a:prstGeom prst="straightConnector1">
                <a:avLst/>
              </a:prstGeom>
              <a:noFill/>
              <a:ln cap="flat" cmpd="sng" w="9525">
                <a:solidFill>
                  <a:schemeClr val="dk2"/>
                </a:solidFill>
                <a:prstDash val="solid"/>
                <a:round/>
                <a:headEnd len="med" w="med" type="none"/>
                <a:tailEnd len="med" w="med" type="none"/>
              </a:ln>
            </p:spPr>
          </p:cxnSp>
          <p:cxnSp>
            <p:nvCxnSpPr>
              <p:cNvPr id="486" name="Google Shape;486;p24"/>
              <p:cNvCxnSpPr/>
              <p:nvPr/>
            </p:nvCxnSpPr>
            <p:spPr>
              <a:xfrm>
                <a:off x="707700" y="3740875"/>
                <a:ext cx="381000" cy="161100"/>
              </a:xfrm>
              <a:prstGeom prst="straightConnector1">
                <a:avLst/>
              </a:prstGeom>
              <a:noFill/>
              <a:ln cap="flat" cmpd="sng" w="9525">
                <a:solidFill>
                  <a:schemeClr val="dk2"/>
                </a:solidFill>
                <a:prstDash val="solid"/>
                <a:round/>
                <a:headEnd len="med" w="med" type="none"/>
                <a:tailEnd len="med" w="med" type="none"/>
              </a:ln>
            </p:spPr>
          </p:cxnSp>
          <p:cxnSp>
            <p:nvCxnSpPr>
              <p:cNvPr id="487" name="Google Shape;487;p24"/>
              <p:cNvCxnSpPr/>
              <p:nvPr/>
            </p:nvCxnSpPr>
            <p:spPr>
              <a:xfrm flipH="1" rot="10800000">
                <a:off x="740700" y="3909450"/>
                <a:ext cx="366300" cy="26400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24"/>
              <p:cNvCxnSpPr/>
              <p:nvPr/>
            </p:nvCxnSpPr>
            <p:spPr>
              <a:xfrm flipH="1" rot="10800000">
                <a:off x="700375" y="3902000"/>
                <a:ext cx="388200" cy="117300"/>
              </a:xfrm>
              <a:prstGeom prst="straightConnector1">
                <a:avLst/>
              </a:prstGeom>
              <a:noFill/>
              <a:ln cap="flat" cmpd="sng" w="9525">
                <a:solidFill>
                  <a:schemeClr val="dk2"/>
                </a:solidFill>
                <a:prstDash val="solid"/>
                <a:round/>
                <a:headEnd len="med" w="med" type="none"/>
                <a:tailEnd len="med" w="med" type="none"/>
              </a:ln>
            </p:spPr>
          </p:cxnSp>
          <p:cxnSp>
            <p:nvCxnSpPr>
              <p:cNvPr id="489" name="Google Shape;489;p24"/>
              <p:cNvCxnSpPr>
                <a:endCxn id="490" idx="2"/>
              </p:cNvCxnSpPr>
              <p:nvPr/>
            </p:nvCxnSpPr>
            <p:spPr>
              <a:xfrm>
                <a:off x="715125" y="3902150"/>
                <a:ext cx="344700" cy="7200"/>
              </a:xfrm>
              <a:prstGeom prst="straightConnector1">
                <a:avLst/>
              </a:prstGeom>
              <a:noFill/>
              <a:ln cap="flat" cmpd="sng" w="9525">
                <a:solidFill>
                  <a:schemeClr val="dk2"/>
                </a:solidFill>
                <a:prstDash val="solid"/>
                <a:round/>
                <a:headEnd len="med" w="med" type="none"/>
                <a:tailEnd len="med" w="med" type="none"/>
              </a:ln>
            </p:spPr>
          </p:cxnSp>
        </p:grpSp>
        <p:cxnSp>
          <p:nvCxnSpPr>
            <p:cNvPr id="491" name="Google Shape;491;p24"/>
            <p:cNvCxnSpPr/>
            <p:nvPr/>
          </p:nvCxnSpPr>
          <p:spPr>
            <a:xfrm>
              <a:off x="715025" y="3777500"/>
              <a:ext cx="395700" cy="439500"/>
            </a:xfrm>
            <a:prstGeom prst="straightConnector1">
              <a:avLst/>
            </a:prstGeom>
            <a:noFill/>
            <a:ln cap="flat" cmpd="sng" w="9525">
              <a:solidFill>
                <a:schemeClr val="dk2"/>
              </a:solidFill>
              <a:prstDash val="solid"/>
              <a:round/>
              <a:headEnd len="med" w="med" type="none"/>
              <a:tailEnd len="med" w="med" type="none"/>
            </a:ln>
          </p:spPr>
        </p:cxnSp>
        <p:cxnSp>
          <p:nvCxnSpPr>
            <p:cNvPr id="492" name="Google Shape;492;p24"/>
            <p:cNvCxnSpPr>
              <a:stCxn id="493" idx="6"/>
              <a:endCxn id="481" idx="4"/>
            </p:cNvCxnSpPr>
            <p:nvPr/>
          </p:nvCxnSpPr>
          <p:spPr>
            <a:xfrm flipH="1" rot="10800000">
              <a:off x="729700" y="4229500"/>
              <a:ext cx="377700" cy="56220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24"/>
            <p:cNvCxnSpPr/>
            <p:nvPr/>
          </p:nvCxnSpPr>
          <p:spPr>
            <a:xfrm flipH="1" rot="10800000">
              <a:off x="715025" y="3917025"/>
              <a:ext cx="381000" cy="571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24"/>
            <p:cNvCxnSpPr/>
            <p:nvPr/>
          </p:nvCxnSpPr>
          <p:spPr>
            <a:xfrm>
              <a:off x="715025" y="3608975"/>
              <a:ext cx="402900" cy="5934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24"/>
            <p:cNvCxnSpPr>
              <a:endCxn id="481" idx="3"/>
            </p:cNvCxnSpPr>
            <p:nvPr/>
          </p:nvCxnSpPr>
          <p:spPr>
            <a:xfrm flipH="1" rot="10800000">
              <a:off x="729696" y="4215598"/>
              <a:ext cx="344100" cy="397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24"/>
            <p:cNvSpPr/>
            <p:nvPr/>
          </p:nvSpPr>
          <p:spPr>
            <a:xfrm>
              <a:off x="634300" y="35426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24"/>
            <p:cNvSpPr/>
            <p:nvPr/>
          </p:nvSpPr>
          <p:spPr>
            <a:xfrm>
              <a:off x="634300" y="373040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 name="Google Shape;499;p24"/>
            <p:cNvSpPr/>
            <p:nvPr/>
          </p:nvSpPr>
          <p:spPr>
            <a:xfrm>
              <a:off x="634300" y="38581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0" name="Google Shape;500;p24"/>
            <p:cNvSpPr/>
            <p:nvPr/>
          </p:nvSpPr>
          <p:spPr>
            <a:xfrm>
              <a:off x="634300" y="42872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24"/>
            <p:cNvSpPr/>
            <p:nvPr/>
          </p:nvSpPr>
          <p:spPr>
            <a:xfrm>
              <a:off x="634300" y="414917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1" name="Google Shape;501;p24"/>
            <p:cNvSpPr/>
            <p:nvPr/>
          </p:nvSpPr>
          <p:spPr>
            <a:xfrm>
              <a:off x="634300" y="44525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24"/>
            <p:cNvSpPr/>
            <p:nvPr/>
          </p:nvSpPr>
          <p:spPr>
            <a:xfrm>
              <a:off x="634300" y="45983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3" name="Google Shape;503;p24"/>
            <p:cNvSpPr/>
            <p:nvPr/>
          </p:nvSpPr>
          <p:spPr>
            <a:xfrm>
              <a:off x="634300" y="40036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24"/>
            <p:cNvSpPr/>
            <p:nvPr/>
          </p:nvSpPr>
          <p:spPr>
            <a:xfrm>
              <a:off x="634300" y="47441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24"/>
            <p:cNvSpPr/>
            <p:nvPr/>
          </p:nvSpPr>
          <p:spPr>
            <a:xfrm>
              <a:off x="1059825" y="38581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 name="Google Shape;481;p24"/>
            <p:cNvSpPr/>
            <p:nvPr/>
          </p:nvSpPr>
          <p:spPr>
            <a:xfrm>
              <a:off x="1059825" y="41344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24"/>
            <p:cNvSpPr/>
            <p:nvPr/>
          </p:nvSpPr>
          <p:spPr>
            <a:xfrm>
              <a:off x="1059825" y="44640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505" name="Google Shape;505;p24"/>
          <p:cNvSpPr txBox="1"/>
          <p:nvPr/>
        </p:nvSpPr>
        <p:spPr>
          <a:xfrm>
            <a:off x="1107566" y="5105519"/>
            <a:ext cx="25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FR">
                <a:latin typeface="Raleway"/>
                <a:ea typeface="Raleway"/>
                <a:cs typeface="Raleway"/>
                <a:sym typeface="Raleway"/>
              </a:rPr>
              <a:t>h</a:t>
            </a:r>
            <a:endParaRPr i="1">
              <a:latin typeface="Raleway"/>
              <a:ea typeface="Raleway"/>
              <a:cs typeface="Raleway"/>
              <a:sym typeface="Raleway"/>
            </a:endParaRPr>
          </a:p>
        </p:txBody>
      </p:sp>
      <p:sp>
        <p:nvSpPr>
          <p:cNvPr id="506" name="Google Shape;506;p24"/>
          <p:cNvSpPr txBox="1"/>
          <p:nvPr/>
        </p:nvSpPr>
        <p:spPr>
          <a:xfrm>
            <a:off x="468613" y="5105519"/>
            <a:ext cx="25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FR">
                <a:latin typeface="Raleway"/>
                <a:ea typeface="Raleway"/>
                <a:cs typeface="Raleway"/>
                <a:sym typeface="Raleway"/>
              </a:rPr>
              <a:t>d</a:t>
            </a:r>
            <a:endParaRPr i="1">
              <a:latin typeface="Raleway"/>
              <a:ea typeface="Raleway"/>
              <a:cs typeface="Raleway"/>
              <a:sym typeface="Raleway"/>
            </a:endParaRPr>
          </a:p>
          <a:p>
            <a:pPr indent="0" lvl="0" marL="0" rtl="0" algn="l">
              <a:spcBef>
                <a:spcPts val="0"/>
              </a:spcBef>
              <a:spcAft>
                <a:spcPts val="0"/>
              </a:spcAft>
              <a:buNone/>
            </a:pPr>
            <a:r>
              <a:t/>
            </a:r>
            <a:endParaRPr i="1">
              <a:latin typeface="Raleway"/>
              <a:ea typeface="Raleway"/>
              <a:cs typeface="Raleway"/>
              <a:sym typeface="Raleway"/>
            </a:endParaRPr>
          </a:p>
        </p:txBody>
      </p:sp>
      <p:sp>
        <p:nvSpPr>
          <p:cNvPr id="507" name="Google Shape;507;p24"/>
          <p:cNvSpPr txBox="1"/>
          <p:nvPr/>
        </p:nvSpPr>
        <p:spPr>
          <a:xfrm>
            <a:off x="103300" y="5595125"/>
            <a:ext cx="3434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Fully connected </a:t>
            </a:r>
            <a:r>
              <a:rPr i="1" lang="fr-FR">
                <a:latin typeface="Raleway"/>
                <a:ea typeface="Raleway"/>
                <a:cs typeface="Raleway"/>
                <a:sym typeface="Raleway"/>
              </a:rPr>
              <a:t>[h,d]</a:t>
            </a:r>
            <a:endParaRPr i="1">
              <a:latin typeface="Raleway"/>
              <a:ea typeface="Raleway"/>
              <a:cs typeface="Raleway"/>
              <a:sym typeface="Raleway"/>
            </a:endParaRPr>
          </a:p>
        </p:txBody>
      </p:sp>
      <p:cxnSp>
        <p:nvCxnSpPr>
          <p:cNvPr id="508" name="Google Shape;508;p24"/>
          <p:cNvCxnSpPr/>
          <p:nvPr/>
        </p:nvCxnSpPr>
        <p:spPr>
          <a:xfrm>
            <a:off x="10265000" y="1879250"/>
            <a:ext cx="489900" cy="489900"/>
          </a:xfrm>
          <a:prstGeom prst="straightConnector1">
            <a:avLst/>
          </a:prstGeom>
          <a:noFill/>
          <a:ln cap="flat" cmpd="sng" w="9525">
            <a:solidFill>
              <a:schemeClr val="dk2"/>
            </a:solidFill>
            <a:prstDash val="solid"/>
            <a:round/>
            <a:headEnd len="med" w="med" type="none"/>
            <a:tailEnd len="med" w="med" type="triangle"/>
          </a:ln>
        </p:spPr>
      </p:cxnSp>
      <p:cxnSp>
        <p:nvCxnSpPr>
          <p:cNvPr id="509" name="Google Shape;509;p24"/>
          <p:cNvCxnSpPr/>
          <p:nvPr/>
        </p:nvCxnSpPr>
        <p:spPr>
          <a:xfrm>
            <a:off x="2338200" y="3301875"/>
            <a:ext cx="0" cy="1884300"/>
          </a:xfrm>
          <a:prstGeom prst="straightConnector1">
            <a:avLst/>
          </a:prstGeom>
          <a:noFill/>
          <a:ln cap="flat" cmpd="sng" w="9525">
            <a:solidFill>
              <a:schemeClr val="dk2"/>
            </a:solidFill>
            <a:prstDash val="solid"/>
            <a:round/>
            <a:headEnd len="med" w="med" type="stealth"/>
            <a:tailEnd len="med" w="med" type="stealth"/>
          </a:ln>
        </p:spPr>
      </p:cxnSp>
      <p:sp>
        <p:nvSpPr>
          <p:cNvPr id="510" name="Google Shape;510;p24"/>
          <p:cNvSpPr txBox="1"/>
          <p:nvPr/>
        </p:nvSpPr>
        <p:spPr>
          <a:xfrm>
            <a:off x="1577550" y="3828050"/>
            <a:ext cx="84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FR">
                <a:solidFill>
                  <a:schemeClr val="dk1"/>
                </a:solidFill>
                <a:latin typeface="Raleway"/>
                <a:ea typeface="Raleway"/>
                <a:cs typeface="Raleway"/>
                <a:sym typeface="Raleway"/>
              </a:rPr>
              <a:t>N</a:t>
            </a:r>
            <a:endParaRPr i="1">
              <a:solidFill>
                <a:schemeClr val="dk1"/>
              </a:solidFill>
              <a:latin typeface="Raleway"/>
              <a:ea typeface="Raleway"/>
              <a:cs typeface="Raleway"/>
              <a:sym typeface="Raleway"/>
            </a:endParaRPr>
          </a:p>
          <a:p>
            <a:pPr indent="0" lvl="0" marL="0" rtl="0" algn="ctr">
              <a:spcBef>
                <a:spcPts val="0"/>
              </a:spcBef>
              <a:spcAft>
                <a:spcPts val="0"/>
              </a:spcAft>
              <a:buNone/>
            </a:pPr>
            <a:r>
              <a:rPr i="1" lang="fr-FR">
                <a:solidFill>
                  <a:schemeClr val="dk1"/>
                </a:solidFill>
                <a:latin typeface="Raleway"/>
                <a:ea typeface="Raleway"/>
                <a:cs typeface="Raleway"/>
                <a:sym typeface="Raleway"/>
              </a:rPr>
              <a:t>patients</a:t>
            </a:r>
            <a:endParaRPr i="1">
              <a:solidFill>
                <a:schemeClr val="dk1"/>
              </a:solidFill>
              <a:latin typeface="Raleway"/>
              <a:ea typeface="Raleway"/>
              <a:cs typeface="Raleway"/>
              <a:sym typeface="Raleway"/>
            </a:endParaRPr>
          </a:p>
        </p:txBody>
      </p:sp>
      <p:sp>
        <p:nvSpPr>
          <p:cNvPr id="511" name="Google Shape;511;p24"/>
          <p:cNvSpPr txBox="1"/>
          <p:nvPr/>
        </p:nvSpPr>
        <p:spPr>
          <a:xfrm>
            <a:off x="2423850" y="518617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FR">
                <a:solidFill>
                  <a:schemeClr val="dk1"/>
                </a:solidFill>
                <a:latin typeface="Raleway"/>
                <a:ea typeface="Raleway"/>
                <a:cs typeface="Raleway"/>
                <a:sym typeface="Raleway"/>
              </a:rPr>
              <a:t>d </a:t>
            </a:r>
            <a:endParaRPr i="1">
              <a:solidFill>
                <a:schemeClr val="dk1"/>
              </a:solidFill>
              <a:latin typeface="Raleway"/>
              <a:ea typeface="Raleway"/>
              <a:cs typeface="Raleway"/>
              <a:sym typeface="Raleway"/>
            </a:endParaRPr>
          </a:p>
          <a:p>
            <a:pPr indent="0" lvl="0" marL="0" rtl="0" algn="ctr">
              <a:spcBef>
                <a:spcPts val="0"/>
              </a:spcBef>
              <a:spcAft>
                <a:spcPts val="0"/>
              </a:spcAft>
              <a:buNone/>
            </a:pPr>
            <a:r>
              <a:rPr i="1" lang="fr-FR">
                <a:solidFill>
                  <a:schemeClr val="dk1"/>
                </a:solidFill>
                <a:latin typeface="Raleway"/>
                <a:ea typeface="Raleway"/>
                <a:cs typeface="Raleway"/>
                <a:sym typeface="Raleway"/>
              </a:rPr>
              <a:t>features</a:t>
            </a:r>
            <a:endParaRPr i="1">
              <a:solidFill>
                <a:schemeClr val="dk1"/>
              </a:solidFill>
              <a:latin typeface="Raleway"/>
              <a:ea typeface="Raleway"/>
              <a:cs typeface="Raleway"/>
              <a:sym typeface="Raleway"/>
            </a:endParaRPr>
          </a:p>
        </p:txBody>
      </p:sp>
      <p:cxnSp>
        <p:nvCxnSpPr>
          <p:cNvPr id="512" name="Google Shape;512;p24"/>
          <p:cNvCxnSpPr/>
          <p:nvPr/>
        </p:nvCxnSpPr>
        <p:spPr>
          <a:xfrm>
            <a:off x="2452500" y="5285075"/>
            <a:ext cx="2685900" cy="3600"/>
          </a:xfrm>
          <a:prstGeom prst="straightConnector1">
            <a:avLst/>
          </a:prstGeom>
          <a:noFill/>
          <a:ln cap="flat" cmpd="sng" w="9525">
            <a:solidFill>
              <a:schemeClr val="dk2"/>
            </a:solidFill>
            <a:prstDash val="solid"/>
            <a:round/>
            <a:headEnd len="med" w="med" type="stealth"/>
            <a:tailEnd len="med" w="med" type="stealth"/>
          </a:ln>
        </p:spPr>
      </p:cxnSp>
      <p:sp>
        <p:nvSpPr>
          <p:cNvPr id="513" name="Google Shape;513;p24"/>
          <p:cNvSpPr txBox="1"/>
          <p:nvPr/>
        </p:nvSpPr>
        <p:spPr>
          <a:xfrm>
            <a:off x="785075" y="3278350"/>
            <a:ext cx="3225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Θ</a:t>
            </a:r>
            <a:endParaRPr/>
          </a:p>
        </p:txBody>
      </p:sp>
      <p:grpSp>
        <p:nvGrpSpPr>
          <p:cNvPr id="514" name="Google Shape;514;p24"/>
          <p:cNvGrpSpPr/>
          <p:nvPr/>
        </p:nvGrpSpPr>
        <p:grpSpPr>
          <a:xfrm>
            <a:off x="5252696" y="2143410"/>
            <a:ext cx="4270179" cy="4217415"/>
            <a:chOff x="5252696" y="2143410"/>
            <a:chExt cx="4270179" cy="4217415"/>
          </a:xfrm>
        </p:grpSpPr>
        <p:grpSp>
          <p:nvGrpSpPr>
            <p:cNvPr id="515" name="Google Shape;515;p24"/>
            <p:cNvGrpSpPr/>
            <p:nvPr/>
          </p:nvGrpSpPr>
          <p:grpSpPr>
            <a:xfrm>
              <a:off x="5252696" y="2143410"/>
              <a:ext cx="3594819" cy="3927257"/>
              <a:chOff x="5252696" y="2143410"/>
              <a:chExt cx="3594819" cy="3927257"/>
            </a:xfrm>
          </p:grpSpPr>
          <p:pic>
            <p:nvPicPr>
              <p:cNvPr id="516" name="Google Shape;516;p24"/>
              <p:cNvPicPr preferRelativeResize="0"/>
              <p:nvPr/>
            </p:nvPicPr>
            <p:blipFill rotWithShape="1">
              <a:blip r:embed="rId4">
                <a:alphaModFix/>
              </a:blip>
              <a:srcRect b="0" l="0" r="0" t="0"/>
              <a:stretch/>
            </p:blipFill>
            <p:spPr>
              <a:xfrm>
                <a:off x="5252696" y="2143410"/>
                <a:ext cx="3594819" cy="3927257"/>
              </a:xfrm>
              <a:prstGeom prst="rect">
                <a:avLst/>
              </a:prstGeom>
              <a:noFill/>
              <a:ln>
                <a:noFill/>
              </a:ln>
            </p:spPr>
          </p:pic>
          <p:sp>
            <p:nvSpPr>
              <p:cNvPr id="517" name="Google Shape;517;p24"/>
              <p:cNvSpPr txBox="1"/>
              <p:nvPr/>
            </p:nvSpPr>
            <p:spPr>
              <a:xfrm>
                <a:off x="6870275" y="3522963"/>
                <a:ext cx="1598100" cy="18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5100">
                    <a:solidFill>
                      <a:schemeClr val="lt1"/>
                    </a:solidFill>
                    <a:latin typeface="Raleway"/>
                    <a:ea typeface="Raleway"/>
                    <a:cs typeface="Raleway"/>
                    <a:sym typeface="Raleway"/>
                  </a:rPr>
                  <a:t>A</a:t>
                </a:r>
                <a:endParaRPr sz="5100">
                  <a:solidFill>
                    <a:schemeClr val="lt1"/>
                  </a:solidFill>
                  <a:latin typeface="Raleway"/>
                  <a:ea typeface="Raleway"/>
                  <a:cs typeface="Raleway"/>
                  <a:sym typeface="Raleway"/>
                </a:endParaRPr>
              </a:p>
            </p:txBody>
          </p:sp>
        </p:grpSp>
        <p:sp>
          <p:nvSpPr>
            <p:cNvPr id="518" name="Google Shape;518;p24"/>
            <p:cNvSpPr txBox="1"/>
            <p:nvPr/>
          </p:nvSpPr>
          <p:spPr>
            <a:xfrm>
              <a:off x="6088775" y="5799525"/>
              <a:ext cx="3434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a:ea typeface="Raleway"/>
                  <a:cs typeface="Raleway"/>
                  <a:sym typeface="Raleway"/>
                </a:rPr>
                <a:t>Adjacency matrix </a:t>
              </a:r>
              <a:r>
                <a:rPr i="1" lang="fr-FR">
                  <a:latin typeface="Raleway"/>
                  <a:ea typeface="Raleway"/>
                  <a:cs typeface="Raleway"/>
                  <a:sym typeface="Raleway"/>
                </a:rPr>
                <a:t>[N, N]</a:t>
              </a:r>
              <a:endParaRPr i="1">
                <a:latin typeface="Raleway"/>
                <a:ea typeface="Raleway"/>
                <a:cs typeface="Raleway"/>
                <a:sym typeface="Raleway"/>
              </a:endParaRPr>
            </a:p>
          </p:txBody>
        </p:sp>
      </p:grpSp>
      <p:sp>
        <p:nvSpPr>
          <p:cNvPr id="519" name="Google Shape;519;p24"/>
          <p:cNvSpPr txBox="1"/>
          <p:nvPr/>
        </p:nvSpPr>
        <p:spPr>
          <a:xfrm>
            <a:off x="6106825" y="2215650"/>
            <a:ext cx="38730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u="sng">
                <a:latin typeface="Raleway"/>
                <a:ea typeface="Raleway"/>
                <a:cs typeface="Raleway"/>
                <a:sym typeface="Raleway"/>
              </a:rPr>
              <a:t>Basic message passing</a:t>
            </a:r>
            <a:endParaRPr u="sng">
              <a:latin typeface="Raleway"/>
              <a:ea typeface="Raleway"/>
              <a:cs typeface="Raleway"/>
              <a:sym typeface="Raleway"/>
            </a:endParaRPr>
          </a:p>
          <a:p>
            <a:pPr indent="0" lvl="0" marL="0" rtl="0" algn="l">
              <a:spcBef>
                <a:spcPts val="0"/>
              </a:spcBef>
              <a:spcAft>
                <a:spcPts val="0"/>
              </a:spcAft>
              <a:buNone/>
            </a:pPr>
            <a:r>
              <a:t/>
            </a:r>
            <a:endParaRPr u="sng">
              <a:latin typeface="Raleway"/>
              <a:ea typeface="Raleway"/>
              <a:cs typeface="Raleway"/>
              <a:sym typeface="Raleway"/>
            </a:endParaRPr>
          </a:p>
        </p:txBody>
      </p:sp>
      <p:pic>
        <p:nvPicPr>
          <p:cNvPr id="520" name="Google Shape;520;p24"/>
          <p:cNvPicPr preferRelativeResize="0"/>
          <p:nvPr/>
        </p:nvPicPr>
        <p:blipFill rotWithShape="1">
          <a:blip r:embed="rId3">
            <a:alphaModFix/>
          </a:blip>
          <a:srcRect b="0" l="62121" r="21966" t="0"/>
          <a:stretch/>
        </p:blipFill>
        <p:spPr>
          <a:xfrm>
            <a:off x="3015142" y="1927350"/>
            <a:ext cx="624699" cy="866050"/>
          </a:xfrm>
          <a:prstGeom prst="rect">
            <a:avLst/>
          </a:prstGeom>
          <a:noFill/>
          <a:ln>
            <a:noFill/>
          </a:ln>
        </p:spPr>
      </p:pic>
      <p:sp>
        <p:nvSpPr>
          <p:cNvPr id="521" name="Google Shape;521;p24"/>
          <p:cNvSpPr txBox="1"/>
          <p:nvPr/>
        </p:nvSpPr>
        <p:spPr>
          <a:xfrm>
            <a:off x="245300" y="5344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solidFill>
                  <a:srgbClr val="D8D8D8"/>
                </a:solidFill>
                <a:latin typeface="Raleway"/>
                <a:ea typeface="Raleway"/>
                <a:cs typeface="Raleway"/>
                <a:sym typeface="Raleway"/>
              </a:rPr>
              <a:t>=</a:t>
            </a:r>
            <a:r>
              <a:rPr i="1" lang="fr-FR">
                <a:solidFill>
                  <a:srgbClr val="D8D8D8"/>
                </a:solidFill>
                <a:latin typeface="Raleway"/>
                <a:ea typeface="Raleway"/>
                <a:cs typeface="Raleway"/>
                <a:sym typeface="Raleway"/>
              </a:rPr>
              <a:t>6000</a:t>
            </a:r>
            <a:endParaRPr>
              <a:solidFill>
                <a:srgbClr val="D8D8D8"/>
              </a:solidFill>
            </a:endParaRPr>
          </a:p>
        </p:txBody>
      </p:sp>
      <p:sp>
        <p:nvSpPr>
          <p:cNvPr id="522" name="Google Shape;522;p24"/>
          <p:cNvSpPr txBox="1"/>
          <p:nvPr/>
        </p:nvSpPr>
        <p:spPr>
          <a:xfrm>
            <a:off x="3930550" y="5186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solidFill>
                  <a:srgbClr val="D8D8D8"/>
                </a:solidFill>
                <a:latin typeface="Raleway"/>
                <a:ea typeface="Raleway"/>
                <a:cs typeface="Raleway"/>
                <a:sym typeface="Raleway"/>
              </a:rPr>
              <a:t>=</a:t>
            </a:r>
            <a:r>
              <a:rPr i="1" lang="fr-FR">
                <a:solidFill>
                  <a:srgbClr val="D8D8D8"/>
                </a:solidFill>
                <a:latin typeface="Raleway"/>
                <a:ea typeface="Raleway"/>
                <a:cs typeface="Raleway"/>
                <a:sym typeface="Raleway"/>
              </a:rPr>
              <a:t>6000</a:t>
            </a:r>
            <a:endParaRPr>
              <a:solidFill>
                <a:srgbClr val="D8D8D8"/>
              </a:solidFill>
            </a:endParaRPr>
          </a:p>
        </p:txBody>
      </p:sp>
      <p:sp>
        <p:nvSpPr>
          <p:cNvPr id="523" name="Google Shape;523;p24"/>
          <p:cNvSpPr txBox="1"/>
          <p:nvPr/>
        </p:nvSpPr>
        <p:spPr>
          <a:xfrm>
            <a:off x="1679100" y="4263375"/>
            <a:ext cx="6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solidFill>
                  <a:srgbClr val="D8D8D8"/>
                </a:solidFill>
                <a:latin typeface="Raleway"/>
                <a:ea typeface="Raleway"/>
                <a:cs typeface="Raleway"/>
                <a:sym typeface="Raleway"/>
              </a:rPr>
              <a:t>=861</a:t>
            </a:r>
            <a:endParaRPr>
              <a:solidFill>
                <a:srgbClr val="D8D8D8"/>
              </a:solidFill>
            </a:endParaRPr>
          </a:p>
        </p:txBody>
      </p:sp>
      <p:grpSp>
        <p:nvGrpSpPr>
          <p:cNvPr id="524" name="Google Shape;524;p24"/>
          <p:cNvGrpSpPr/>
          <p:nvPr/>
        </p:nvGrpSpPr>
        <p:grpSpPr>
          <a:xfrm>
            <a:off x="3385250" y="3758075"/>
            <a:ext cx="3000000" cy="969600"/>
            <a:chOff x="3385250" y="3758075"/>
            <a:chExt cx="3000000" cy="969600"/>
          </a:xfrm>
        </p:grpSpPr>
        <p:sp>
          <p:nvSpPr>
            <p:cNvPr id="525" name="Google Shape;525;p24"/>
            <p:cNvSpPr txBox="1"/>
            <p:nvPr/>
          </p:nvSpPr>
          <p:spPr>
            <a:xfrm>
              <a:off x="3385250" y="3758075"/>
              <a:ext cx="3000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5100">
                  <a:solidFill>
                    <a:schemeClr val="lt1"/>
                  </a:solidFill>
                  <a:latin typeface="Raleway"/>
                  <a:ea typeface="Raleway"/>
                  <a:cs typeface="Raleway"/>
                  <a:sym typeface="Raleway"/>
                </a:rPr>
                <a:t>X</a:t>
              </a:r>
              <a:endParaRPr/>
            </a:p>
          </p:txBody>
        </p:sp>
        <p:sp>
          <p:nvSpPr>
            <p:cNvPr id="526" name="Google Shape;526;p24"/>
            <p:cNvSpPr txBox="1"/>
            <p:nvPr/>
          </p:nvSpPr>
          <p:spPr>
            <a:xfrm>
              <a:off x="3823425" y="3766100"/>
              <a:ext cx="2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solidFill>
                    <a:schemeClr val="lt1"/>
                  </a:solidFill>
                  <a:latin typeface="Raleway"/>
                  <a:ea typeface="Raleway"/>
                  <a:cs typeface="Raleway"/>
                  <a:sym typeface="Raleway"/>
                </a:rPr>
                <a:t>T</a:t>
              </a:r>
              <a:endParaRPr/>
            </a:p>
          </p:txBody>
        </p:sp>
      </p:grpSp>
      <p:sp>
        <p:nvSpPr>
          <p:cNvPr id="527" name="Google Shape;527;p24"/>
          <p:cNvSpPr txBox="1"/>
          <p:nvPr/>
        </p:nvSpPr>
        <p:spPr>
          <a:xfrm>
            <a:off x="103300" y="6260275"/>
            <a:ext cx="92094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FR" sz="1200">
                <a:solidFill>
                  <a:srgbClr val="7F7F7F"/>
                </a:solidFill>
                <a:latin typeface="Raleway"/>
                <a:ea typeface="Raleway"/>
                <a:cs typeface="Raleway"/>
                <a:sym typeface="Raleway"/>
              </a:rPr>
              <a:t>Analogy: Non Local means - denoise similar colors on images</a:t>
            </a:r>
            <a:endParaRPr i="1" sz="1200">
              <a:solidFill>
                <a:srgbClr val="7F7F7F"/>
              </a:solidFill>
              <a:latin typeface="Raleway"/>
              <a:ea typeface="Raleway"/>
              <a:cs typeface="Raleway"/>
              <a:sym typeface="Raleway"/>
            </a:endParaRPr>
          </a:p>
        </p:txBody>
      </p:sp>
      <p:sp>
        <p:nvSpPr>
          <p:cNvPr id="528" name="Google Shape;528;p24"/>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b="1" lang="fr-FR"/>
              <a:t>G</a:t>
            </a:r>
            <a:r>
              <a:rPr lang="fr-FR"/>
              <a:t>raph </a:t>
            </a:r>
            <a:r>
              <a:rPr b="1" lang="fr-FR"/>
              <a:t>C</a:t>
            </a:r>
            <a:r>
              <a:rPr lang="fr-FR"/>
              <a:t>onvolution </a:t>
            </a:r>
            <a:r>
              <a:rPr b="1" lang="fr-FR"/>
              <a:t>N</a:t>
            </a:r>
            <a:r>
              <a:rPr lang="fr-FR"/>
              <a:t>etwork</a:t>
            </a:r>
            <a:endParaRPr/>
          </a:p>
        </p:txBody>
      </p:sp>
      <p:pic>
        <p:nvPicPr>
          <p:cNvPr id="534" name="Google Shape;534;p25"/>
          <p:cNvPicPr preferRelativeResize="0"/>
          <p:nvPr/>
        </p:nvPicPr>
        <p:blipFill rotWithShape="1">
          <a:blip r:embed="rId3">
            <a:alphaModFix/>
          </a:blip>
          <a:srcRect b="0" l="0" r="37953" t="0"/>
          <a:stretch/>
        </p:blipFill>
        <p:spPr>
          <a:xfrm>
            <a:off x="579095" y="1927350"/>
            <a:ext cx="2436050" cy="866050"/>
          </a:xfrm>
          <a:prstGeom prst="rect">
            <a:avLst/>
          </a:prstGeom>
          <a:noFill/>
          <a:ln>
            <a:noFill/>
          </a:ln>
        </p:spPr>
      </p:pic>
      <p:grpSp>
        <p:nvGrpSpPr>
          <p:cNvPr id="535" name="Google Shape;535;p25"/>
          <p:cNvGrpSpPr/>
          <p:nvPr/>
        </p:nvGrpSpPr>
        <p:grpSpPr>
          <a:xfrm rot="5400000">
            <a:off x="2856868" y="2905117"/>
            <a:ext cx="1877181" cy="2673148"/>
            <a:chOff x="10129787" y="1389624"/>
            <a:chExt cx="1242755" cy="1105978"/>
          </a:xfrm>
        </p:grpSpPr>
        <p:grpSp>
          <p:nvGrpSpPr>
            <p:cNvPr id="536" name="Google Shape;536;p25"/>
            <p:cNvGrpSpPr/>
            <p:nvPr/>
          </p:nvGrpSpPr>
          <p:grpSpPr>
            <a:xfrm>
              <a:off x="10129787" y="1392744"/>
              <a:ext cx="310716" cy="1100958"/>
              <a:chOff x="1763688" y="2096852"/>
              <a:chExt cx="324000" cy="1152112"/>
            </a:xfrm>
          </p:grpSpPr>
          <p:sp>
            <p:nvSpPr>
              <p:cNvPr id="537" name="Google Shape;537;p25"/>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25"/>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25"/>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0" name="Google Shape;540;p25"/>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25"/>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25"/>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25"/>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 name="Google Shape;544;p25"/>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25"/>
              <p:cNvSpPr/>
              <p:nvPr/>
            </p:nvSpPr>
            <p:spPr>
              <a:xfrm>
                <a:off x="1763688" y="3104964"/>
                <a:ext cx="324000" cy="1440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46" name="Google Shape;546;p25"/>
            <p:cNvGrpSpPr/>
            <p:nvPr/>
          </p:nvGrpSpPr>
          <p:grpSpPr>
            <a:xfrm>
              <a:off x="10440508" y="1390842"/>
              <a:ext cx="310684" cy="1104760"/>
              <a:chOff x="1763688" y="2096852"/>
              <a:chExt cx="324000" cy="1152112"/>
            </a:xfrm>
          </p:grpSpPr>
          <p:sp>
            <p:nvSpPr>
              <p:cNvPr id="547" name="Google Shape;547;p25"/>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25"/>
              <p:cNvSpPr/>
              <p:nvPr/>
            </p:nvSpPr>
            <p:spPr>
              <a:xfrm>
                <a:off x="1763688" y="2096852"/>
                <a:ext cx="324000" cy="144000"/>
              </a:xfrm>
              <a:prstGeom prst="rect">
                <a:avLst/>
              </a:prstGeom>
              <a:solidFill>
                <a:srgbClr val="D6E3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 name="Google Shape;549;p25"/>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Google Shape;550;p25"/>
              <p:cNvSpPr/>
              <p:nvPr/>
            </p:nvSpPr>
            <p:spPr>
              <a:xfrm>
                <a:off x="1763688" y="2384884"/>
                <a:ext cx="324000" cy="144000"/>
              </a:xfrm>
              <a:prstGeom prst="rect">
                <a:avLst/>
              </a:prstGeom>
              <a:solidFill>
                <a:srgbClr val="F3F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25"/>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25"/>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p25"/>
              <p:cNvSpPr/>
              <p:nvPr/>
            </p:nvSpPr>
            <p:spPr>
              <a:xfrm>
                <a:off x="1763688" y="2816932"/>
                <a:ext cx="324000" cy="1440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p25"/>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25"/>
              <p:cNvSpPr/>
              <p:nvPr/>
            </p:nvSpPr>
            <p:spPr>
              <a:xfrm>
                <a:off x="1763688" y="3104964"/>
                <a:ext cx="324000" cy="14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56" name="Google Shape;556;p25"/>
            <p:cNvGrpSpPr/>
            <p:nvPr/>
          </p:nvGrpSpPr>
          <p:grpSpPr>
            <a:xfrm flipH="1" rot="10800000">
              <a:off x="10751286" y="1390821"/>
              <a:ext cx="310716" cy="1104760"/>
              <a:chOff x="1763688" y="2096852"/>
              <a:chExt cx="324000" cy="1152112"/>
            </a:xfrm>
          </p:grpSpPr>
          <p:sp>
            <p:nvSpPr>
              <p:cNvPr id="557" name="Google Shape;557;p25"/>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p25"/>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p25"/>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 name="Google Shape;560;p25"/>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25"/>
              <p:cNvSpPr/>
              <p:nvPr/>
            </p:nvSpPr>
            <p:spPr>
              <a:xfrm>
                <a:off x="1763688" y="2528900"/>
                <a:ext cx="324000" cy="144000"/>
              </a:xfrm>
              <a:prstGeom prst="rect">
                <a:avLst/>
              </a:prstGeom>
              <a:solidFill>
                <a:srgbClr val="F3F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25"/>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25"/>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25"/>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25"/>
              <p:cNvSpPr/>
              <p:nvPr/>
            </p:nvSpPr>
            <p:spPr>
              <a:xfrm>
                <a:off x="1763688" y="3104964"/>
                <a:ext cx="324000" cy="1440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66" name="Google Shape;566;p25"/>
            <p:cNvGrpSpPr/>
            <p:nvPr/>
          </p:nvGrpSpPr>
          <p:grpSpPr>
            <a:xfrm flipH="1" rot="10800000">
              <a:off x="11061826" y="1389624"/>
              <a:ext cx="310716" cy="1104760"/>
              <a:chOff x="1763688" y="2096852"/>
              <a:chExt cx="324000" cy="1152112"/>
            </a:xfrm>
          </p:grpSpPr>
          <p:sp>
            <p:nvSpPr>
              <p:cNvPr id="567" name="Google Shape;567;p25"/>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 name="Google Shape;568;p25"/>
              <p:cNvSpPr/>
              <p:nvPr/>
            </p:nvSpPr>
            <p:spPr>
              <a:xfrm>
                <a:off x="1763688" y="2096852"/>
                <a:ext cx="324000" cy="144000"/>
              </a:xfrm>
              <a:prstGeom prst="rect">
                <a:avLst/>
              </a:prstGeom>
              <a:solidFill>
                <a:srgbClr val="D6E3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 name="Google Shape;569;p25"/>
              <p:cNvSpPr/>
              <p:nvPr/>
            </p:nvSpPr>
            <p:spPr>
              <a:xfrm>
                <a:off x="1763688" y="2240868"/>
                <a:ext cx="324000" cy="144000"/>
              </a:xfrm>
              <a:prstGeom prst="rect">
                <a:avLst/>
              </a:prstGeom>
              <a:solidFill>
                <a:srgbClr val="9FC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 name="Google Shape;570;p25"/>
              <p:cNvSpPr/>
              <p:nvPr/>
            </p:nvSpPr>
            <p:spPr>
              <a:xfrm>
                <a:off x="1763688" y="2384884"/>
                <a:ext cx="324000" cy="144000"/>
              </a:xfrm>
              <a:prstGeom prst="rect">
                <a:avLst/>
              </a:prstGeom>
              <a:solidFill>
                <a:srgbClr val="F3F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25"/>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25"/>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25"/>
              <p:cNvSpPr/>
              <p:nvPr/>
            </p:nvSpPr>
            <p:spPr>
              <a:xfrm>
                <a:off x="1763688" y="2816932"/>
                <a:ext cx="324000" cy="14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25"/>
              <p:cNvSpPr/>
              <p:nvPr/>
            </p:nvSpPr>
            <p:spPr>
              <a:xfrm>
                <a:off x="1763688" y="2672916"/>
                <a:ext cx="324000" cy="144000"/>
              </a:xfrm>
              <a:prstGeom prst="rect">
                <a:avLst/>
              </a:prstGeom>
              <a:solidFill>
                <a:srgbClr val="00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5" name="Google Shape;575;p25"/>
              <p:cNvSpPr/>
              <p:nvPr/>
            </p:nvSpPr>
            <p:spPr>
              <a:xfrm>
                <a:off x="1763688" y="3104964"/>
                <a:ext cx="324000" cy="144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576" name="Google Shape;576;p25"/>
          <p:cNvSpPr txBox="1"/>
          <p:nvPr/>
        </p:nvSpPr>
        <p:spPr>
          <a:xfrm>
            <a:off x="2854950" y="5799525"/>
            <a:ext cx="3434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a:ea typeface="Raleway"/>
                <a:cs typeface="Raleway"/>
                <a:sym typeface="Raleway"/>
              </a:rPr>
              <a:t>Input features </a:t>
            </a:r>
            <a:r>
              <a:rPr i="1" lang="fr-FR">
                <a:latin typeface="Raleway"/>
                <a:ea typeface="Raleway"/>
                <a:cs typeface="Raleway"/>
                <a:sym typeface="Raleway"/>
              </a:rPr>
              <a:t>[N, d]</a:t>
            </a:r>
            <a:endParaRPr i="1">
              <a:latin typeface="Raleway"/>
              <a:ea typeface="Raleway"/>
              <a:cs typeface="Raleway"/>
              <a:sym typeface="Raleway"/>
            </a:endParaRPr>
          </a:p>
        </p:txBody>
      </p:sp>
      <p:grpSp>
        <p:nvGrpSpPr>
          <p:cNvPr id="577" name="Google Shape;577;p25"/>
          <p:cNvGrpSpPr/>
          <p:nvPr/>
        </p:nvGrpSpPr>
        <p:grpSpPr>
          <a:xfrm>
            <a:off x="537058" y="3303091"/>
            <a:ext cx="754091" cy="1877217"/>
            <a:chOff x="634300" y="3542650"/>
            <a:chExt cx="520925" cy="1296600"/>
          </a:xfrm>
        </p:grpSpPr>
        <p:grpSp>
          <p:nvGrpSpPr>
            <p:cNvPr id="578" name="Google Shape;578;p25"/>
            <p:cNvGrpSpPr/>
            <p:nvPr/>
          </p:nvGrpSpPr>
          <p:grpSpPr>
            <a:xfrm>
              <a:off x="700375" y="3601650"/>
              <a:ext cx="424925" cy="561452"/>
              <a:chOff x="700375" y="3601650"/>
              <a:chExt cx="424925" cy="561452"/>
            </a:xfrm>
          </p:grpSpPr>
          <p:cxnSp>
            <p:nvCxnSpPr>
              <p:cNvPr id="579" name="Google Shape;579;p25"/>
              <p:cNvCxnSpPr/>
              <p:nvPr/>
            </p:nvCxnSpPr>
            <p:spPr>
              <a:xfrm>
                <a:off x="707700" y="3601650"/>
                <a:ext cx="417600" cy="307800"/>
              </a:xfrm>
              <a:prstGeom prst="straightConnector1">
                <a:avLst/>
              </a:prstGeom>
              <a:noFill/>
              <a:ln cap="flat" cmpd="sng" w="9525">
                <a:solidFill>
                  <a:schemeClr val="dk2"/>
                </a:solidFill>
                <a:prstDash val="solid"/>
                <a:round/>
                <a:headEnd len="med" w="med" type="none"/>
                <a:tailEnd len="med" w="med" type="none"/>
              </a:ln>
            </p:spPr>
          </p:cxnSp>
          <p:cxnSp>
            <p:nvCxnSpPr>
              <p:cNvPr id="580" name="Google Shape;580;p25"/>
              <p:cNvCxnSpPr/>
              <p:nvPr/>
            </p:nvCxnSpPr>
            <p:spPr>
              <a:xfrm>
                <a:off x="707700" y="3740875"/>
                <a:ext cx="381000" cy="16110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25"/>
              <p:cNvCxnSpPr>
                <a:stCxn id="582" idx="7"/>
              </p:cNvCxnSpPr>
              <p:nvPr/>
            </p:nvCxnSpPr>
            <p:spPr>
              <a:xfrm flipH="1" rot="10800000">
                <a:off x="715729" y="3909302"/>
                <a:ext cx="391200" cy="2538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25"/>
              <p:cNvCxnSpPr/>
              <p:nvPr/>
            </p:nvCxnSpPr>
            <p:spPr>
              <a:xfrm flipH="1" rot="10800000">
                <a:off x="700375" y="3902000"/>
                <a:ext cx="388200" cy="11730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25"/>
              <p:cNvCxnSpPr/>
              <p:nvPr/>
            </p:nvCxnSpPr>
            <p:spPr>
              <a:xfrm>
                <a:off x="715025" y="3902050"/>
                <a:ext cx="337200" cy="0"/>
              </a:xfrm>
              <a:prstGeom prst="straightConnector1">
                <a:avLst/>
              </a:prstGeom>
              <a:noFill/>
              <a:ln cap="flat" cmpd="sng" w="9525">
                <a:solidFill>
                  <a:schemeClr val="dk2"/>
                </a:solidFill>
                <a:prstDash val="solid"/>
                <a:round/>
                <a:headEnd len="med" w="med" type="none"/>
                <a:tailEnd len="med" w="med" type="none"/>
              </a:ln>
            </p:spPr>
          </p:cxnSp>
        </p:grpSp>
        <p:grpSp>
          <p:nvGrpSpPr>
            <p:cNvPr id="585" name="Google Shape;585;p25"/>
            <p:cNvGrpSpPr/>
            <p:nvPr/>
          </p:nvGrpSpPr>
          <p:grpSpPr>
            <a:xfrm>
              <a:off x="700375" y="3918150"/>
              <a:ext cx="424925" cy="571648"/>
              <a:chOff x="700375" y="3601650"/>
              <a:chExt cx="424925" cy="571648"/>
            </a:xfrm>
          </p:grpSpPr>
          <p:cxnSp>
            <p:nvCxnSpPr>
              <p:cNvPr id="586" name="Google Shape;586;p25"/>
              <p:cNvCxnSpPr/>
              <p:nvPr/>
            </p:nvCxnSpPr>
            <p:spPr>
              <a:xfrm>
                <a:off x="707700" y="3601650"/>
                <a:ext cx="417600" cy="30780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25"/>
              <p:cNvCxnSpPr/>
              <p:nvPr/>
            </p:nvCxnSpPr>
            <p:spPr>
              <a:xfrm>
                <a:off x="707700" y="3740875"/>
                <a:ext cx="381000" cy="1611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25"/>
              <p:cNvCxnSpPr>
                <a:endCxn id="589" idx="3"/>
              </p:cNvCxnSpPr>
              <p:nvPr/>
            </p:nvCxnSpPr>
            <p:spPr>
              <a:xfrm flipH="1" rot="10800000">
                <a:off x="740796" y="3899098"/>
                <a:ext cx="333000" cy="274200"/>
              </a:xfrm>
              <a:prstGeom prst="straightConnector1">
                <a:avLst/>
              </a:prstGeom>
              <a:noFill/>
              <a:ln cap="flat" cmpd="sng" w="9525">
                <a:solidFill>
                  <a:schemeClr val="dk2"/>
                </a:solidFill>
                <a:prstDash val="solid"/>
                <a:round/>
                <a:headEnd len="med" w="med" type="none"/>
                <a:tailEnd len="med" w="med" type="none"/>
              </a:ln>
            </p:spPr>
          </p:cxnSp>
          <p:cxnSp>
            <p:nvCxnSpPr>
              <p:cNvPr id="590" name="Google Shape;590;p25"/>
              <p:cNvCxnSpPr/>
              <p:nvPr/>
            </p:nvCxnSpPr>
            <p:spPr>
              <a:xfrm flipH="1" rot="10800000">
                <a:off x="700375" y="3902000"/>
                <a:ext cx="388200" cy="1173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25"/>
              <p:cNvCxnSpPr>
                <a:endCxn id="589" idx="3"/>
              </p:cNvCxnSpPr>
              <p:nvPr/>
            </p:nvCxnSpPr>
            <p:spPr>
              <a:xfrm flipH="1" rot="10800000">
                <a:off x="714996" y="3899098"/>
                <a:ext cx="358800" cy="3000"/>
              </a:xfrm>
              <a:prstGeom prst="straightConnector1">
                <a:avLst/>
              </a:prstGeom>
              <a:noFill/>
              <a:ln cap="flat" cmpd="sng" w="9525">
                <a:solidFill>
                  <a:schemeClr val="dk2"/>
                </a:solidFill>
                <a:prstDash val="solid"/>
                <a:round/>
                <a:headEnd len="med" w="med" type="none"/>
                <a:tailEnd len="med" w="med" type="none"/>
              </a:ln>
            </p:spPr>
          </p:cxnSp>
        </p:grpSp>
        <p:grpSp>
          <p:nvGrpSpPr>
            <p:cNvPr id="592" name="Google Shape;592;p25"/>
            <p:cNvGrpSpPr/>
            <p:nvPr/>
          </p:nvGrpSpPr>
          <p:grpSpPr>
            <a:xfrm>
              <a:off x="700375" y="4203900"/>
              <a:ext cx="424925" cy="571800"/>
              <a:chOff x="700375" y="3601650"/>
              <a:chExt cx="424925" cy="571800"/>
            </a:xfrm>
          </p:grpSpPr>
          <p:cxnSp>
            <p:nvCxnSpPr>
              <p:cNvPr id="593" name="Google Shape;593;p25"/>
              <p:cNvCxnSpPr/>
              <p:nvPr/>
            </p:nvCxnSpPr>
            <p:spPr>
              <a:xfrm>
                <a:off x="707700" y="3601650"/>
                <a:ext cx="417600" cy="30780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25"/>
              <p:cNvCxnSpPr/>
              <p:nvPr/>
            </p:nvCxnSpPr>
            <p:spPr>
              <a:xfrm>
                <a:off x="707700" y="3740875"/>
                <a:ext cx="381000" cy="1611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25"/>
              <p:cNvCxnSpPr/>
              <p:nvPr/>
            </p:nvCxnSpPr>
            <p:spPr>
              <a:xfrm flipH="1" rot="10800000">
                <a:off x="740700" y="3909450"/>
                <a:ext cx="366300" cy="2640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25"/>
              <p:cNvCxnSpPr/>
              <p:nvPr/>
            </p:nvCxnSpPr>
            <p:spPr>
              <a:xfrm flipH="1" rot="10800000">
                <a:off x="700375" y="3902000"/>
                <a:ext cx="388200" cy="117300"/>
              </a:xfrm>
              <a:prstGeom prst="straightConnector1">
                <a:avLst/>
              </a:prstGeom>
              <a:noFill/>
              <a:ln cap="flat" cmpd="sng" w="9525">
                <a:solidFill>
                  <a:schemeClr val="dk2"/>
                </a:solidFill>
                <a:prstDash val="solid"/>
                <a:round/>
                <a:headEnd len="med" w="med" type="none"/>
                <a:tailEnd len="med" w="med" type="none"/>
              </a:ln>
            </p:spPr>
          </p:cxnSp>
          <p:cxnSp>
            <p:nvCxnSpPr>
              <p:cNvPr id="597" name="Google Shape;597;p25"/>
              <p:cNvCxnSpPr>
                <a:endCxn id="598" idx="2"/>
              </p:cNvCxnSpPr>
              <p:nvPr/>
            </p:nvCxnSpPr>
            <p:spPr>
              <a:xfrm>
                <a:off x="715125" y="3902150"/>
                <a:ext cx="344700" cy="7200"/>
              </a:xfrm>
              <a:prstGeom prst="straightConnector1">
                <a:avLst/>
              </a:prstGeom>
              <a:noFill/>
              <a:ln cap="flat" cmpd="sng" w="9525">
                <a:solidFill>
                  <a:schemeClr val="dk2"/>
                </a:solidFill>
                <a:prstDash val="solid"/>
                <a:round/>
                <a:headEnd len="med" w="med" type="none"/>
                <a:tailEnd len="med" w="med" type="none"/>
              </a:ln>
            </p:spPr>
          </p:cxnSp>
        </p:grpSp>
        <p:cxnSp>
          <p:nvCxnSpPr>
            <p:cNvPr id="599" name="Google Shape;599;p25"/>
            <p:cNvCxnSpPr/>
            <p:nvPr/>
          </p:nvCxnSpPr>
          <p:spPr>
            <a:xfrm>
              <a:off x="715025" y="3777500"/>
              <a:ext cx="395700" cy="439500"/>
            </a:xfrm>
            <a:prstGeom prst="straightConnector1">
              <a:avLst/>
            </a:prstGeom>
            <a:noFill/>
            <a:ln cap="flat" cmpd="sng" w="9525">
              <a:solidFill>
                <a:schemeClr val="dk2"/>
              </a:solidFill>
              <a:prstDash val="solid"/>
              <a:round/>
              <a:headEnd len="med" w="med" type="none"/>
              <a:tailEnd len="med" w="med" type="none"/>
            </a:ln>
          </p:spPr>
        </p:cxnSp>
        <p:cxnSp>
          <p:nvCxnSpPr>
            <p:cNvPr id="600" name="Google Shape;600;p25"/>
            <p:cNvCxnSpPr>
              <a:stCxn id="601" idx="6"/>
              <a:endCxn id="589" idx="4"/>
            </p:cNvCxnSpPr>
            <p:nvPr/>
          </p:nvCxnSpPr>
          <p:spPr>
            <a:xfrm flipH="1" rot="10800000">
              <a:off x="729700" y="4229500"/>
              <a:ext cx="377700" cy="56220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25"/>
            <p:cNvCxnSpPr/>
            <p:nvPr/>
          </p:nvCxnSpPr>
          <p:spPr>
            <a:xfrm flipH="1" rot="10800000">
              <a:off x="715025" y="3917025"/>
              <a:ext cx="381000" cy="57120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25"/>
            <p:cNvCxnSpPr/>
            <p:nvPr/>
          </p:nvCxnSpPr>
          <p:spPr>
            <a:xfrm>
              <a:off x="715025" y="3608975"/>
              <a:ext cx="402900" cy="593400"/>
            </a:xfrm>
            <a:prstGeom prst="straightConnector1">
              <a:avLst/>
            </a:prstGeom>
            <a:noFill/>
            <a:ln cap="flat" cmpd="sng" w="9525">
              <a:solidFill>
                <a:schemeClr val="dk2"/>
              </a:solidFill>
              <a:prstDash val="solid"/>
              <a:round/>
              <a:headEnd len="med" w="med" type="none"/>
              <a:tailEnd len="med" w="med" type="none"/>
            </a:ln>
          </p:spPr>
        </p:cxnSp>
        <p:cxnSp>
          <p:nvCxnSpPr>
            <p:cNvPr id="604" name="Google Shape;604;p25"/>
            <p:cNvCxnSpPr>
              <a:endCxn id="589" idx="3"/>
            </p:cNvCxnSpPr>
            <p:nvPr/>
          </p:nvCxnSpPr>
          <p:spPr>
            <a:xfrm flipH="1" rot="10800000">
              <a:off x="729696" y="4215598"/>
              <a:ext cx="344100" cy="397200"/>
            </a:xfrm>
            <a:prstGeom prst="straightConnector1">
              <a:avLst/>
            </a:prstGeom>
            <a:noFill/>
            <a:ln cap="flat" cmpd="sng" w="9525">
              <a:solidFill>
                <a:schemeClr val="dk2"/>
              </a:solidFill>
              <a:prstDash val="solid"/>
              <a:round/>
              <a:headEnd len="med" w="med" type="none"/>
              <a:tailEnd len="med" w="med" type="none"/>
            </a:ln>
          </p:spPr>
        </p:cxnSp>
        <p:sp>
          <p:nvSpPr>
            <p:cNvPr id="605" name="Google Shape;605;p25"/>
            <p:cNvSpPr/>
            <p:nvPr/>
          </p:nvSpPr>
          <p:spPr>
            <a:xfrm>
              <a:off x="634300" y="35426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p25"/>
            <p:cNvSpPr/>
            <p:nvPr/>
          </p:nvSpPr>
          <p:spPr>
            <a:xfrm>
              <a:off x="634300" y="373040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25"/>
            <p:cNvSpPr/>
            <p:nvPr/>
          </p:nvSpPr>
          <p:spPr>
            <a:xfrm>
              <a:off x="634300" y="38581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8" name="Google Shape;608;p25"/>
            <p:cNvSpPr/>
            <p:nvPr/>
          </p:nvSpPr>
          <p:spPr>
            <a:xfrm>
              <a:off x="634300" y="42872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 name="Google Shape;582;p25"/>
            <p:cNvSpPr/>
            <p:nvPr/>
          </p:nvSpPr>
          <p:spPr>
            <a:xfrm>
              <a:off x="634300" y="414917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 name="Google Shape;609;p25"/>
            <p:cNvSpPr/>
            <p:nvPr/>
          </p:nvSpPr>
          <p:spPr>
            <a:xfrm>
              <a:off x="634300" y="44525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25"/>
            <p:cNvSpPr/>
            <p:nvPr/>
          </p:nvSpPr>
          <p:spPr>
            <a:xfrm>
              <a:off x="634300" y="45983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25"/>
            <p:cNvSpPr/>
            <p:nvPr/>
          </p:nvSpPr>
          <p:spPr>
            <a:xfrm>
              <a:off x="634300" y="40036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1" name="Google Shape;601;p25"/>
            <p:cNvSpPr/>
            <p:nvPr/>
          </p:nvSpPr>
          <p:spPr>
            <a:xfrm>
              <a:off x="634300" y="47441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2" name="Google Shape;612;p25"/>
            <p:cNvSpPr/>
            <p:nvPr/>
          </p:nvSpPr>
          <p:spPr>
            <a:xfrm>
              <a:off x="1059825" y="38581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25"/>
            <p:cNvSpPr/>
            <p:nvPr/>
          </p:nvSpPr>
          <p:spPr>
            <a:xfrm>
              <a:off x="1059825" y="4134425"/>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25"/>
            <p:cNvSpPr/>
            <p:nvPr/>
          </p:nvSpPr>
          <p:spPr>
            <a:xfrm>
              <a:off x="1059825" y="4464050"/>
              <a:ext cx="95400" cy="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13" name="Google Shape;613;p25"/>
          <p:cNvSpPr txBox="1"/>
          <p:nvPr/>
        </p:nvSpPr>
        <p:spPr>
          <a:xfrm>
            <a:off x="1107566" y="5105519"/>
            <a:ext cx="25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FR">
                <a:latin typeface="Raleway"/>
                <a:ea typeface="Raleway"/>
                <a:cs typeface="Raleway"/>
                <a:sym typeface="Raleway"/>
              </a:rPr>
              <a:t>h</a:t>
            </a:r>
            <a:endParaRPr i="1">
              <a:latin typeface="Raleway"/>
              <a:ea typeface="Raleway"/>
              <a:cs typeface="Raleway"/>
              <a:sym typeface="Raleway"/>
            </a:endParaRPr>
          </a:p>
        </p:txBody>
      </p:sp>
      <p:sp>
        <p:nvSpPr>
          <p:cNvPr id="614" name="Google Shape;614;p25"/>
          <p:cNvSpPr txBox="1"/>
          <p:nvPr/>
        </p:nvSpPr>
        <p:spPr>
          <a:xfrm>
            <a:off x="468613" y="5105519"/>
            <a:ext cx="252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FR">
                <a:latin typeface="Raleway"/>
                <a:ea typeface="Raleway"/>
                <a:cs typeface="Raleway"/>
                <a:sym typeface="Raleway"/>
              </a:rPr>
              <a:t>d</a:t>
            </a:r>
            <a:endParaRPr i="1">
              <a:latin typeface="Raleway"/>
              <a:ea typeface="Raleway"/>
              <a:cs typeface="Raleway"/>
              <a:sym typeface="Raleway"/>
            </a:endParaRPr>
          </a:p>
          <a:p>
            <a:pPr indent="0" lvl="0" marL="0" rtl="0" algn="l">
              <a:spcBef>
                <a:spcPts val="0"/>
              </a:spcBef>
              <a:spcAft>
                <a:spcPts val="0"/>
              </a:spcAft>
              <a:buNone/>
            </a:pPr>
            <a:r>
              <a:t/>
            </a:r>
            <a:endParaRPr i="1">
              <a:latin typeface="Raleway"/>
              <a:ea typeface="Raleway"/>
              <a:cs typeface="Raleway"/>
              <a:sym typeface="Raleway"/>
            </a:endParaRPr>
          </a:p>
        </p:txBody>
      </p:sp>
      <p:sp>
        <p:nvSpPr>
          <p:cNvPr id="615" name="Google Shape;615;p25"/>
          <p:cNvSpPr txBox="1"/>
          <p:nvPr/>
        </p:nvSpPr>
        <p:spPr>
          <a:xfrm>
            <a:off x="103300" y="5595125"/>
            <a:ext cx="3434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Fully connected </a:t>
            </a:r>
            <a:r>
              <a:rPr i="1" lang="fr-FR">
                <a:latin typeface="Raleway"/>
                <a:ea typeface="Raleway"/>
                <a:cs typeface="Raleway"/>
                <a:sym typeface="Raleway"/>
              </a:rPr>
              <a:t>[h,d]</a:t>
            </a:r>
            <a:endParaRPr i="1">
              <a:latin typeface="Raleway"/>
              <a:ea typeface="Raleway"/>
              <a:cs typeface="Raleway"/>
              <a:sym typeface="Raleway"/>
            </a:endParaRPr>
          </a:p>
        </p:txBody>
      </p:sp>
      <p:cxnSp>
        <p:nvCxnSpPr>
          <p:cNvPr id="616" name="Google Shape;616;p25"/>
          <p:cNvCxnSpPr/>
          <p:nvPr/>
        </p:nvCxnSpPr>
        <p:spPr>
          <a:xfrm>
            <a:off x="10265000" y="1879250"/>
            <a:ext cx="489900" cy="489900"/>
          </a:xfrm>
          <a:prstGeom prst="straightConnector1">
            <a:avLst/>
          </a:prstGeom>
          <a:noFill/>
          <a:ln cap="flat" cmpd="sng" w="9525">
            <a:solidFill>
              <a:schemeClr val="dk2"/>
            </a:solidFill>
            <a:prstDash val="solid"/>
            <a:round/>
            <a:headEnd len="med" w="med" type="none"/>
            <a:tailEnd len="med" w="med" type="triangle"/>
          </a:ln>
        </p:spPr>
      </p:cxnSp>
      <p:cxnSp>
        <p:nvCxnSpPr>
          <p:cNvPr id="617" name="Google Shape;617;p25"/>
          <p:cNvCxnSpPr/>
          <p:nvPr/>
        </p:nvCxnSpPr>
        <p:spPr>
          <a:xfrm>
            <a:off x="2338200" y="3301875"/>
            <a:ext cx="0" cy="1884300"/>
          </a:xfrm>
          <a:prstGeom prst="straightConnector1">
            <a:avLst/>
          </a:prstGeom>
          <a:noFill/>
          <a:ln cap="flat" cmpd="sng" w="9525">
            <a:solidFill>
              <a:schemeClr val="dk2"/>
            </a:solidFill>
            <a:prstDash val="solid"/>
            <a:round/>
            <a:headEnd len="med" w="med" type="stealth"/>
            <a:tailEnd len="med" w="med" type="stealth"/>
          </a:ln>
        </p:spPr>
      </p:cxnSp>
      <p:sp>
        <p:nvSpPr>
          <p:cNvPr id="618" name="Google Shape;618;p25"/>
          <p:cNvSpPr txBox="1"/>
          <p:nvPr/>
        </p:nvSpPr>
        <p:spPr>
          <a:xfrm>
            <a:off x="1577550" y="3828050"/>
            <a:ext cx="84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FR">
                <a:solidFill>
                  <a:schemeClr val="dk1"/>
                </a:solidFill>
                <a:latin typeface="Raleway"/>
                <a:ea typeface="Raleway"/>
                <a:cs typeface="Raleway"/>
                <a:sym typeface="Raleway"/>
              </a:rPr>
              <a:t>N</a:t>
            </a:r>
            <a:endParaRPr i="1">
              <a:solidFill>
                <a:schemeClr val="dk1"/>
              </a:solidFill>
              <a:latin typeface="Raleway"/>
              <a:ea typeface="Raleway"/>
              <a:cs typeface="Raleway"/>
              <a:sym typeface="Raleway"/>
            </a:endParaRPr>
          </a:p>
          <a:p>
            <a:pPr indent="0" lvl="0" marL="0" rtl="0" algn="ctr">
              <a:spcBef>
                <a:spcPts val="0"/>
              </a:spcBef>
              <a:spcAft>
                <a:spcPts val="0"/>
              </a:spcAft>
              <a:buNone/>
            </a:pPr>
            <a:r>
              <a:rPr i="1" lang="fr-FR">
                <a:solidFill>
                  <a:schemeClr val="dk1"/>
                </a:solidFill>
                <a:latin typeface="Raleway"/>
                <a:ea typeface="Raleway"/>
                <a:cs typeface="Raleway"/>
                <a:sym typeface="Raleway"/>
              </a:rPr>
              <a:t>patients</a:t>
            </a:r>
            <a:endParaRPr i="1">
              <a:solidFill>
                <a:schemeClr val="dk1"/>
              </a:solidFill>
              <a:latin typeface="Raleway"/>
              <a:ea typeface="Raleway"/>
              <a:cs typeface="Raleway"/>
              <a:sym typeface="Raleway"/>
            </a:endParaRPr>
          </a:p>
        </p:txBody>
      </p:sp>
      <p:sp>
        <p:nvSpPr>
          <p:cNvPr id="619" name="Google Shape;619;p25"/>
          <p:cNvSpPr txBox="1"/>
          <p:nvPr/>
        </p:nvSpPr>
        <p:spPr>
          <a:xfrm>
            <a:off x="2423850" y="518617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FR">
                <a:solidFill>
                  <a:schemeClr val="dk1"/>
                </a:solidFill>
                <a:latin typeface="Raleway"/>
                <a:ea typeface="Raleway"/>
                <a:cs typeface="Raleway"/>
                <a:sym typeface="Raleway"/>
              </a:rPr>
              <a:t>d </a:t>
            </a:r>
            <a:endParaRPr i="1">
              <a:solidFill>
                <a:schemeClr val="dk1"/>
              </a:solidFill>
              <a:latin typeface="Raleway"/>
              <a:ea typeface="Raleway"/>
              <a:cs typeface="Raleway"/>
              <a:sym typeface="Raleway"/>
            </a:endParaRPr>
          </a:p>
          <a:p>
            <a:pPr indent="0" lvl="0" marL="0" rtl="0" algn="ctr">
              <a:spcBef>
                <a:spcPts val="0"/>
              </a:spcBef>
              <a:spcAft>
                <a:spcPts val="0"/>
              </a:spcAft>
              <a:buNone/>
            </a:pPr>
            <a:r>
              <a:rPr i="1" lang="fr-FR">
                <a:solidFill>
                  <a:schemeClr val="dk1"/>
                </a:solidFill>
                <a:latin typeface="Raleway"/>
                <a:ea typeface="Raleway"/>
                <a:cs typeface="Raleway"/>
                <a:sym typeface="Raleway"/>
              </a:rPr>
              <a:t>features</a:t>
            </a:r>
            <a:endParaRPr i="1">
              <a:solidFill>
                <a:schemeClr val="dk1"/>
              </a:solidFill>
              <a:latin typeface="Raleway"/>
              <a:ea typeface="Raleway"/>
              <a:cs typeface="Raleway"/>
              <a:sym typeface="Raleway"/>
            </a:endParaRPr>
          </a:p>
        </p:txBody>
      </p:sp>
      <p:cxnSp>
        <p:nvCxnSpPr>
          <p:cNvPr id="620" name="Google Shape;620;p25"/>
          <p:cNvCxnSpPr/>
          <p:nvPr/>
        </p:nvCxnSpPr>
        <p:spPr>
          <a:xfrm>
            <a:off x="2452500" y="5285075"/>
            <a:ext cx="2685900" cy="3600"/>
          </a:xfrm>
          <a:prstGeom prst="straightConnector1">
            <a:avLst/>
          </a:prstGeom>
          <a:noFill/>
          <a:ln cap="flat" cmpd="sng" w="9525">
            <a:solidFill>
              <a:schemeClr val="dk2"/>
            </a:solidFill>
            <a:prstDash val="solid"/>
            <a:round/>
            <a:headEnd len="med" w="med" type="stealth"/>
            <a:tailEnd len="med" w="med" type="stealth"/>
          </a:ln>
        </p:spPr>
      </p:cxnSp>
      <p:sp>
        <p:nvSpPr>
          <p:cNvPr id="621" name="Google Shape;621;p25"/>
          <p:cNvSpPr txBox="1"/>
          <p:nvPr/>
        </p:nvSpPr>
        <p:spPr>
          <a:xfrm>
            <a:off x="785075" y="3278350"/>
            <a:ext cx="3225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t>Θ</a:t>
            </a:r>
            <a:endParaRPr/>
          </a:p>
        </p:txBody>
      </p:sp>
      <p:grpSp>
        <p:nvGrpSpPr>
          <p:cNvPr id="622" name="Google Shape;622;p25"/>
          <p:cNvGrpSpPr/>
          <p:nvPr/>
        </p:nvGrpSpPr>
        <p:grpSpPr>
          <a:xfrm>
            <a:off x="5252696" y="2143410"/>
            <a:ext cx="3594819" cy="4217415"/>
            <a:chOff x="5252696" y="2143410"/>
            <a:chExt cx="3594819" cy="4217415"/>
          </a:xfrm>
        </p:grpSpPr>
        <p:grpSp>
          <p:nvGrpSpPr>
            <p:cNvPr id="623" name="Google Shape;623;p25"/>
            <p:cNvGrpSpPr/>
            <p:nvPr/>
          </p:nvGrpSpPr>
          <p:grpSpPr>
            <a:xfrm>
              <a:off x="5252696" y="2143410"/>
              <a:ext cx="3594819" cy="3927257"/>
              <a:chOff x="5252696" y="2143410"/>
              <a:chExt cx="3594819" cy="3927257"/>
            </a:xfrm>
          </p:grpSpPr>
          <p:pic>
            <p:nvPicPr>
              <p:cNvPr id="624" name="Google Shape;624;p25"/>
              <p:cNvPicPr preferRelativeResize="0"/>
              <p:nvPr/>
            </p:nvPicPr>
            <p:blipFill rotWithShape="1">
              <a:blip r:embed="rId4">
                <a:alphaModFix/>
              </a:blip>
              <a:srcRect b="0" l="0" r="0" t="0"/>
              <a:stretch/>
            </p:blipFill>
            <p:spPr>
              <a:xfrm>
                <a:off x="5252696" y="2143410"/>
                <a:ext cx="3594819" cy="3927257"/>
              </a:xfrm>
              <a:prstGeom prst="rect">
                <a:avLst/>
              </a:prstGeom>
              <a:noFill/>
              <a:ln>
                <a:noFill/>
              </a:ln>
            </p:spPr>
          </p:pic>
          <p:sp>
            <p:nvSpPr>
              <p:cNvPr id="625" name="Google Shape;625;p25"/>
              <p:cNvSpPr txBox="1"/>
              <p:nvPr/>
            </p:nvSpPr>
            <p:spPr>
              <a:xfrm>
                <a:off x="6870275" y="3522975"/>
                <a:ext cx="1895400" cy="18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5100">
                    <a:solidFill>
                      <a:schemeClr val="lt1"/>
                    </a:solidFill>
                    <a:latin typeface="Raleway"/>
                    <a:ea typeface="Raleway"/>
                    <a:cs typeface="Raleway"/>
                    <a:sym typeface="Raleway"/>
                  </a:rPr>
                  <a:t>L</a:t>
                </a:r>
                <a:endParaRPr sz="5100">
                  <a:solidFill>
                    <a:schemeClr val="lt1"/>
                  </a:solidFill>
                  <a:latin typeface="Raleway"/>
                  <a:ea typeface="Raleway"/>
                  <a:cs typeface="Raleway"/>
                  <a:sym typeface="Raleway"/>
                </a:endParaRPr>
              </a:p>
            </p:txBody>
          </p:sp>
        </p:grpSp>
        <p:sp>
          <p:nvSpPr>
            <p:cNvPr id="626" name="Google Shape;626;p25"/>
            <p:cNvSpPr txBox="1"/>
            <p:nvPr/>
          </p:nvSpPr>
          <p:spPr>
            <a:xfrm>
              <a:off x="5369200" y="5799525"/>
              <a:ext cx="34341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a:ea typeface="Raleway"/>
                  <a:cs typeface="Raleway"/>
                  <a:sym typeface="Raleway"/>
                </a:rPr>
                <a:t>Power of Laplacian</a:t>
              </a:r>
              <a:r>
                <a:rPr lang="fr-FR">
                  <a:latin typeface="Raleway"/>
                  <a:ea typeface="Raleway"/>
                  <a:cs typeface="Raleway"/>
                  <a:sym typeface="Raleway"/>
                </a:rPr>
                <a:t> matrix </a:t>
              </a:r>
              <a:r>
                <a:rPr i="1" lang="fr-FR">
                  <a:latin typeface="Raleway"/>
                  <a:ea typeface="Raleway"/>
                  <a:cs typeface="Raleway"/>
                  <a:sym typeface="Raleway"/>
                </a:rPr>
                <a:t>[N, N]</a:t>
              </a:r>
              <a:endParaRPr i="1">
                <a:latin typeface="Raleway"/>
                <a:ea typeface="Raleway"/>
                <a:cs typeface="Raleway"/>
                <a:sym typeface="Raleway"/>
              </a:endParaRPr>
            </a:p>
          </p:txBody>
        </p:sp>
      </p:grpSp>
      <p:sp>
        <p:nvSpPr>
          <p:cNvPr id="627" name="Google Shape;627;p25"/>
          <p:cNvSpPr txBox="1"/>
          <p:nvPr/>
        </p:nvSpPr>
        <p:spPr>
          <a:xfrm>
            <a:off x="6106825" y="2215650"/>
            <a:ext cx="38730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u="sng">
                <a:latin typeface="Raleway"/>
                <a:ea typeface="Raleway"/>
                <a:cs typeface="Raleway"/>
                <a:sym typeface="Raleway"/>
              </a:rPr>
              <a:t>Basic message passing</a:t>
            </a:r>
            <a:endParaRPr u="sng">
              <a:latin typeface="Raleway"/>
              <a:ea typeface="Raleway"/>
              <a:cs typeface="Raleway"/>
              <a:sym typeface="Raleway"/>
            </a:endParaRPr>
          </a:p>
          <a:p>
            <a:pPr indent="0" lvl="0" marL="0" rtl="0" algn="l">
              <a:spcBef>
                <a:spcPts val="0"/>
              </a:spcBef>
              <a:spcAft>
                <a:spcPts val="0"/>
              </a:spcAft>
              <a:buNone/>
            </a:pPr>
            <a:r>
              <a:t/>
            </a:r>
            <a:endParaRPr u="sng">
              <a:latin typeface="Raleway"/>
              <a:ea typeface="Raleway"/>
              <a:cs typeface="Raleway"/>
              <a:sym typeface="Raleway"/>
            </a:endParaRPr>
          </a:p>
        </p:txBody>
      </p:sp>
      <p:pic>
        <p:nvPicPr>
          <p:cNvPr id="628" name="Google Shape;628;p25"/>
          <p:cNvPicPr preferRelativeResize="0"/>
          <p:nvPr/>
        </p:nvPicPr>
        <p:blipFill rotWithShape="1">
          <a:blip r:embed="rId3">
            <a:alphaModFix/>
          </a:blip>
          <a:srcRect b="0" l="62121" r="21966" t="0"/>
          <a:stretch/>
        </p:blipFill>
        <p:spPr>
          <a:xfrm>
            <a:off x="3015142" y="1927350"/>
            <a:ext cx="624699" cy="866050"/>
          </a:xfrm>
          <a:prstGeom prst="rect">
            <a:avLst/>
          </a:prstGeom>
          <a:noFill/>
          <a:ln>
            <a:noFill/>
          </a:ln>
        </p:spPr>
      </p:pic>
      <p:sp>
        <p:nvSpPr>
          <p:cNvPr id="629" name="Google Shape;629;p25"/>
          <p:cNvSpPr txBox="1"/>
          <p:nvPr/>
        </p:nvSpPr>
        <p:spPr>
          <a:xfrm>
            <a:off x="103300" y="6260275"/>
            <a:ext cx="92094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fr-FR" sz="1200">
                <a:solidFill>
                  <a:srgbClr val="7F7F7F"/>
                </a:solidFill>
                <a:latin typeface="Raleway"/>
                <a:ea typeface="Raleway"/>
                <a:cs typeface="Raleway"/>
                <a:sym typeface="Raleway"/>
              </a:rPr>
              <a:t>Variant in the paper : ChebConv - polynomial of the Laplacian L=I-A  ➡ gives access to a larger neighborhood </a:t>
            </a:r>
            <a:endParaRPr i="1" sz="1200">
              <a:solidFill>
                <a:srgbClr val="7F7F7F"/>
              </a:solidFill>
              <a:latin typeface="Raleway"/>
              <a:ea typeface="Raleway"/>
              <a:cs typeface="Raleway"/>
              <a:sym typeface="Raleway"/>
            </a:endParaRPr>
          </a:p>
        </p:txBody>
      </p:sp>
      <p:sp>
        <p:nvSpPr>
          <p:cNvPr id="630" name="Google Shape;630;p25"/>
          <p:cNvSpPr txBox="1"/>
          <p:nvPr/>
        </p:nvSpPr>
        <p:spPr>
          <a:xfrm>
            <a:off x="245300" y="5344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solidFill>
                  <a:srgbClr val="D8D8D8"/>
                </a:solidFill>
                <a:latin typeface="Raleway"/>
                <a:ea typeface="Raleway"/>
                <a:cs typeface="Raleway"/>
                <a:sym typeface="Raleway"/>
              </a:rPr>
              <a:t>=6000</a:t>
            </a:r>
            <a:endParaRPr>
              <a:solidFill>
                <a:srgbClr val="D8D8D8"/>
              </a:solidFill>
            </a:endParaRPr>
          </a:p>
        </p:txBody>
      </p:sp>
      <p:sp>
        <p:nvSpPr>
          <p:cNvPr id="631" name="Google Shape;631;p25"/>
          <p:cNvSpPr txBox="1"/>
          <p:nvPr/>
        </p:nvSpPr>
        <p:spPr>
          <a:xfrm>
            <a:off x="3930550" y="51861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solidFill>
                  <a:srgbClr val="D8D8D8"/>
                </a:solidFill>
                <a:latin typeface="Raleway"/>
                <a:ea typeface="Raleway"/>
                <a:cs typeface="Raleway"/>
                <a:sym typeface="Raleway"/>
              </a:rPr>
              <a:t>=6000</a:t>
            </a:r>
            <a:endParaRPr>
              <a:solidFill>
                <a:srgbClr val="D8D8D8"/>
              </a:solidFill>
            </a:endParaRPr>
          </a:p>
        </p:txBody>
      </p:sp>
      <p:sp>
        <p:nvSpPr>
          <p:cNvPr id="632" name="Google Shape;632;p25"/>
          <p:cNvSpPr txBox="1"/>
          <p:nvPr/>
        </p:nvSpPr>
        <p:spPr>
          <a:xfrm>
            <a:off x="1679100" y="4263375"/>
            <a:ext cx="65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fr-FR">
                <a:solidFill>
                  <a:srgbClr val="D8D8D8"/>
                </a:solidFill>
                <a:latin typeface="Raleway"/>
                <a:ea typeface="Raleway"/>
                <a:cs typeface="Raleway"/>
                <a:sym typeface="Raleway"/>
              </a:rPr>
              <a:t>=861</a:t>
            </a:r>
            <a:endParaRPr>
              <a:solidFill>
                <a:srgbClr val="D8D8D8"/>
              </a:solidFill>
            </a:endParaRPr>
          </a:p>
        </p:txBody>
      </p:sp>
      <p:grpSp>
        <p:nvGrpSpPr>
          <p:cNvPr id="633" name="Google Shape;633;p25"/>
          <p:cNvGrpSpPr/>
          <p:nvPr/>
        </p:nvGrpSpPr>
        <p:grpSpPr>
          <a:xfrm>
            <a:off x="3385250" y="3758075"/>
            <a:ext cx="3000000" cy="969600"/>
            <a:chOff x="3385250" y="3758075"/>
            <a:chExt cx="3000000" cy="969600"/>
          </a:xfrm>
        </p:grpSpPr>
        <p:sp>
          <p:nvSpPr>
            <p:cNvPr id="634" name="Google Shape;634;p25"/>
            <p:cNvSpPr txBox="1"/>
            <p:nvPr/>
          </p:nvSpPr>
          <p:spPr>
            <a:xfrm>
              <a:off x="3385250" y="3758075"/>
              <a:ext cx="3000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5100">
                  <a:solidFill>
                    <a:schemeClr val="lt1"/>
                  </a:solidFill>
                  <a:latin typeface="Raleway"/>
                  <a:ea typeface="Raleway"/>
                  <a:cs typeface="Raleway"/>
                  <a:sym typeface="Raleway"/>
                </a:rPr>
                <a:t>X</a:t>
              </a:r>
              <a:endParaRPr/>
            </a:p>
          </p:txBody>
        </p:sp>
        <p:sp>
          <p:nvSpPr>
            <p:cNvPr id="635" name="Google Shape;635;p25"/>
            <p:cNvSpPr txBox="1"/>
            <p:nvPr/>
          </p:nvSpPr>
          <p:spPr>
            <a:xfrm>
              <a:off x="3823425" y="3766100"/>
              <a:ext cx="2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solidFill>
                    <a:schemeClr val="lt1"/>
                  </a:solidFill>
                  <a:latin typeface="Raleway"/>
                  <a:ea typeface="Raleway"/>
                  <a:cs typeface="Raleway"/>
                  <a:sym typeface="Raleway"/>
                </a:rPr>
                <a:t>T</a:t>
              </a:r>
              <a:endParaRPr/>
            </a:p>
          </p:txBody>
        </p:sp>
      </p:grpSp>
      <p:sp>
        <p:nvSpPr>
          <p:cNvPr id="636" name="Google Shape;636;p25"/>
          <p:cNvSpPr txBox="1"/>
          <p:nvPr/>
        </p:nvSpPr>
        <p:spPr>
          <a:xfrm>
            <a:off x="7177125" y="3585975"/>
            <a:ext cx="2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solidFill>
                  <a:schemeClr val="lt1"/>
                </a:solidFill>
                <a:latin typeface="Raleway"/>
                <a:ea typeface="Raleway"/>
                <a:cs typeface="Raleway"/>
                <a:sym typeface="Raleway"/>
              </a:rPr>
              <a:t>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26"/>
          <p:cNvPicPr preferRelativeResize="0"/>
          <p:nvPr/>
        </p:nvPicPr>
        <p:blipFill>
          <a:blip r:embed="rId3">
            <a:alphaModFix/>
          </a:blip>
          <a:stretch>
            <a:fillRect/>
          </a:stretch>
        </p:blipFill>
        <p:spPr>
          <a:xfrm rot="-1290651">
            <a:off x="1169031" y="4819910"/>
            <a:ext cx="521037" cy="544303"/>
          </a:xfrm>
          <a:prstGeom prst="rect">
            <a:avLst/>
          </a:prstGeom>
          <a:noFill/>
          <a:ln>
            <a:noFill/>
          </a:ln>
        </p:spPr>
      </p:pic>
      <p:sp>
        <p:nvSpPr>
          <p:cNvPr id="642" name="Google Shape;642;p2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Experimental setup</a:t>
            </a:r>
            <a:endParaRPr/>
          </a:p>
        </p:txBody>
      </p:sp>
      <p:pic>
        <p:nvPicPr>
          <p:cNvPr descr="GitHub Logomark" id="643" name="Google Shape;643;p26"/>
          <p:cNvPicPr preferRelativeResize="0"/>
          <p:nvPr/>
        </p:nvPicPr>
        <p:blipFill rotWithShape="1">
          <a:blip r:embed="rId4">
            <a:alphaModFix/>
          </a:blip>
          <a:srcRect b="0" l="0" r="0" t="0"/>
          <a:stretch/>
        </p:blipFill>
        <p:spPr>
          <a:xfrm>
            <a:off x="130650" y="5845299"/>
            <a:ext cx="602392" cy="602375"/>
          </a:xfrm>
          <a:prstGeom prst="rect">
            <a:avLst/>
          </a:prstGeom>
          <a:noFill/>
          <a:ln>
            <a:noFill/>
          </a:ln>
        </p:spPr>
      </p:pic>
      <p:sp>
        <p:nvSpPr>
          <p:cNvPr id="644" name="Google Shape;644;p26"/>
          <p:cNvSpPr txBox="1"/>
          <p:nvPr/>
        </p:nvSpPr>
        <p:spPr>
          <a:xfrm>
            <a:off x="892200" y="5983508"/>
            <a:ext cx="73596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fr-FR" sz="1900">
                <a:solidFill>
                  <a:schemeClr val="dk1"/>
                </a:solidFill>
                <a:latin typeface="Raleway"/>
                <a:ea typeface="Raleway"/>
                <a:cs typeface="Raleway"/>
                <a:sym typeface="Raleway"/>
              </a:rPr>
              <a:t>Code from scratch with documentation.</a:t>
            </a:r>
            <a:endParaRPr sz="1900">
              <a:solidFill>
                <a:schemeClr val="dk1"/>
              </a:solidFill>
              <a:latin typeface="Raleway"/>
              <a:ea typeface="Raleway"/>
              <a:cs typeface="Raleway"/>
              <a:sym typeface="Raleway"/>
            </a:endParaRPr>
          </a:p>
        </p:txBody>
      </p:sp>
      <p:sp>
        <p:nvSpPr>
          <p:cNvPr id="645" name="Google Shape;645;p26"/>
          <p:cNvSpPr txBox="1"/>
          <p:nvPr/>
        </p:nvSpPr>
        <p:spPr>
          <a:xfrm>
            <a:off x="1993900" y="4869775"/>
            <a:ext cx="73596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fr-FR" sz="1900">
                <a:solidFill>
                  <a:schemeClr val="dk1"/>
                </a:solidFill>
                <a:latin typeface="Raleway"/>
                <a:ea typeface="Raleway"/>
                <a:cs typeface="Raleway"/>
                <a:sym typeface="Raleway"/>
              </a:rPr>
              <a:t>Reproducible results</a:t>
            </a:r>
            <a:endParaRPr sz="1900">
              <a:solidFill>
                <a:schemeClr val="dk1"/>
              </a:solidFill>
              <a:latin typeface="Raleway"/>
              <a:ea typeface="Raleway"/>
              <a:cs typeface="Raleway"/>
              <a:sym typeface="Raleway"/>
            </a:endParaRPr>
          </a:p>
        </p:txBody>
      </p:sp>
      <p:sp>
        <p:nvSpPr>
          <p:cNvPr id="646" name="Google Shape;646;p26"/>
          <p:cNvSpPr txBox="1"/>
          <p:nvPr/>
        </p:nvSpPr>
        <p:spPr>
          <a:xfrm>
            <a:off x="1993900" y="2505159"/>
            <a:ext cx="73596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900">
                <a:solidFill>
                  <a:schemeClr val="dk1"/>
                </a:solidFill>
                <a:latin typeface="Raleway"/>
                <a:ea typeface="Raleway"/>
                <a:cs typeface="Raleway"/>
                <a:sym typeface="Raleway"/>
              </a:rPr>
              <a:t>Cross validation over 10 runs</a:t>
            </a:r>
            <a:endParaRPr sz="1900">
              <a:solidFill>
                <a:schemeClr val="dk1"/>
              </a:solidFill>
              <a:latin typeface="Raleway"/>
              <a:ea typeface="Raleway"/>
              <a:cs typeface="Raleway"/>
              <a:sym typeface="Raleway"/>
            </a:endParaRPr>
          </a:p>
        </p:txBody>
      </p:sp>
      <p:grpSp>
        <p:nvGrpSpPr>
          <p:cNvPr id="647" name="Google Shape;647;p26"/>
          <p:cNvGrpSpPr/>
          <p:nvPr/>
        </p:nvGrpSpPr>
        <p:grpSpPr>
          <a:xfrm>
            <a:off x="973630" y="2454296"/>
            <a:ext cx="819281" cy="486821"/>
            <a:chOff x="931333" y="1612899"/>
            <a:chExt cx="584199" cy="347134"/>
          </a:xfrm>
        </p:grpSpPr>
        <p:grpSp>
          <p:nvGrpSpPr>
            <p:cNvPr id="648" name="Google Shape;648;p26"/>
            <p:cNvGrpSpPr/>
            <p:nvPr/>
          </p:nvGrpSpPr>
          <p:grpSpPr>
            <a:xfrm>
              <a:off x="931333" y="1659467"/>
              <a:ext cx="563034" cy="300566"/>
              <a:chOff x="931333" y="1659467"/>
              <a:chExt cx="499534" cy="254000"/>
            </a:xfrm>
          </p:grpSpPr>
          <p:cxnSp>
            <p:nvCxnSpPr>
              <p:cNvPr id="649" name="Google Shape;649;p26"/>
              <p:cNvCxnSpPr/>
              <p:nvPr/>
            </p:nvCxnSpPr>
            <p:spPr>
              <a:xfrm>
                <a:off x="931333" y="1663700"/>
                <a:ext cx="258234" cy="0"/>
              </a:xfrm>
              <a:prstGeom prst="straightConnector1">
                <a:avLst/>
              </a:prstGeom>
              <a:noFill/>
              <a:ln cap="flat" cmpd="sng" w="28575">
                <a:solidFill>
                  <a:schemeClr val="dk1"/>
                </a:solidFill>
                <a:prstDash val="solid"/>
                <a:round/>
                <a:headEnd len="sm" w="sm" type="none"/>
                <a:tailEnd len="sm" w="sm" type="none"/>
              </a:ln>
            </p:spPr>
          </p:cxnSp>
          <p:cxnSp>
            <p:nvCxnSpPr>
              <p:cNvPr id="650" name="Google Shape;650;p26"/>
              <p:cNvCxnSpPr/>
              <p:nvPr/>
            </p:nvCxnSpPr>
            <p:spPr>
              <a:xfrm>
                <a:off x="1176867" y="1659467"/>
                <a:ext cx="254000" cy="254000"/>
              </a:xfrm>
              <a:prstGeom prst="straightConnector1">
                <a:avLst/>
              </a:prstGeom>
              <a:noFill/>
              <a:ln cap="flat" cmpd="sng" w="28575">
                <a:solidFill>
                  <a:schemeClr val="dk1"/>
                </a:solidFill>
                <a:prstDash val="solid"/>
                <a:round/>
                <a:headEnd len="sm" w="sm" type="none"/>
                <a:tailEnd len="med" w="med" type="stealth"/>
              </a:ln>
            </p:spPr>
          </p:cxnSp>
        </p:grpSp>
        <p:grpSp>
          <p:nvGrpSpPr>
            <p:cNvPr id="651" name="Google Shape;651;p26"/>
            <p:cNvGrpSpPr/>
            <p:nvPr/>
          </p:nvGrpSpPr>
          <p:grpSpPr>
            <a:xfrm flipH="1" rot="10800000">
              <a:off x="935565" y="1612899"/>
              <a:ext cx="579967" cy="321733"/>
              <a:chOff x="939800" y="2120901"/>
              <a:chExt cx="499534" cy="254000"/>
            </a:xfrm>
          </p:grpSpPr>
          <p:cxnSp>
            <p:nvCxnSpPr>
              <p:cNvPr id="652" name="Google Shape;652;p26"/>
              <p:cNvCxnSpPr/>
              <p:nvPr/>
            </p:nvCxnSpPr>
            <p:spPr>
              <a:xfrm>
                <a:off x="939800" y="2125134"/>
                <a:ext cx="258234" cy="0"/>
              </a:xfrm>
              <a:prstGeom prst="straightConnector1">
                <a:avLst/>
              </a:prstGeom>
              <a:noFill/>
              <a:ln cap="flat" cmpd="sng" w="28575">
                <a:solidFill>
                  <a:schemeClr val="dk1"/>
                </a:solidFill>
                <a:prstDash val="solid"/>
                <a:round/>
                <a:headEnd len="sm" w="sm" type="none"/>
                <a:tailEnd len="sm" w="sm" type="none"/>
              </a:ln>
            </p:spPr>
          </p:cxnSp>
          <p:cxnSp>
            <p:nvCxnSpPr>
              <p:cNvPr id="653" name="Google Shape;653;p26"/>
              <p:cNvCxnSpPr/>
              <p:nvPr/>
            </p:nvCxnSpPr>
            <p:spPr>
              <a:xfrm>
                <a:off x="1185334" y="2120901"/>
                <a:ext cx="254000" cy="254000"/>
              </a:xfrm>
              <a:prstGeom prst="straightConnector1">
                <a:avLst/>
              </a:prstGeom>
              <a:noFill/>
              <a:ln cap="flat" cmpd="sng" w="28575">
                <a:solidFill>
                  <a:schemeClr val="dk1"/>
                </a:solidFill>
                <a:prstDash val="solid"/>
                <a:round/>
                <a:headEnd len="sm" w="sm" type="none"/>
                <a:tailEnd len="med" w="med" type="stealth"/>
              </a:ln>
            </p:spPr>
          </p:cxnSp>
        </p:grpSp>
      </p:grpSp>
      <p:sp>
        <p:nvSpPr>
          <p:cNvPr id="654" name="Google Shape;654;p26"/>
          <p:cNvSpPr txBox="1"/>
          <p:nvPr/>
        </p:nvSpPr>
        <p:spPr>
          <a:xfrm>
            <a:off x="1993900" y="3627721"/>
            <a:ext cx="73596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fr-FR" sz="1900">
                <a:solidFill>
                  <a:schemeClr val="dk1"/>
                </a:solidFill>
                <a:latin typeface="Raleway"/>
                <a:ea typeface="Raleway"/>
                <a:cs typeface="Raleway"/>
                <a:sym typeface="Raleway"/>
              </a:rPr>
              <a:t>Frozen hyperparameters</a:t>
            </a:r>
            <a:endParaRPr sz="1900">
              <a:solidFill>
                <a:schemeClr val="dk1"/>
              </a:solidFill>
              <a:latin typeface="Raleway"/>
              <a:ea typeface="Raleway"/>
              <a:cs typeface="Raleway"/>
              <a:sym typeface="Raleway"/>
            </a:endParaRPr>
          </a:p>
        </p:txBody>
      </p:sp>
      <p:cxnSp>
        <p:nvCxnSpPr>
          <p:cNvPr id="655" name="Google Shape;655;p26"/>
          <p:cNvCxnSpPr/>
          <p:nvPr/>
        </p:nvCxnSpPr>
        <p:spPr>
          <a:xfrm>
            <a:off x="1133156" y="3669518"/>
            <a:ext cx="0" cy="459300"/>
          </a:xfrm>
          <a:prstGeom prst="straightConnector1">
            <a:avLst/>
          </a:prstGeom>
          <a:noFill/>
          <a:ln cap="flat" cmpd="sng" w="38100">
            <a:solidFill>
              <a:schemeClr val="dk1"/>
            </a:solidFill>
            <a:prstDash val="solid"/>
            <a:round/>
            <a:headEnd len="sm" w="sm" type="none"/>
            <a:tailEnd len="sm" w="sm" type="none"/>
          </a:ln>
        </p:spPr>
      </p:cxnSp>
      <p:sp>
        <p:nvSpPr>
          <p:cNvPr id="656" name="Google Shape;656;p26"/>
          <p:cNvSpPr/>
          <p:nvPr/>
        </p:nvSpPr>
        <p:spPr>
          <a:xfrm>
            <a:off x="1085029" y="3940776"/>
            <a:ext cx="91800" cy="91800"/>
          </a:xfrm>
          <a:prstGeom prst="ellipse">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57" name="Google Shape;657;p26"/>
          <p:cNvCxnSpPr/>
          <p:nvPr/>
        </p:nvCxnSpPr>
        <p:spPr>
          <a:xfrm>
            <a:off x="1320481" y="3669518"/>
            <a:ext cx="0" cy="459300"/>
          </a:xfrm>
          <a:prstGeom prst="straightConnector1">
            <a:avLst/>
          </a:prstGeom>
          <a:noFill/>
          <a:ln cap="flat" cmpd="sng" w="38100">
            <a:solidFill>
              <a:schemeClr val="dk1"/>
            </a:solidFill>
            <a:prstDash val="solid"/>
            <a:round/>
            <a:headEnd len="sm" w="sm" type="none"/>
            <a:tailEnd len="sm" w="sm" type="none"/>
          </a:ln>
        </p:spPr>
      </p:cxnSp>
      <p:sp>
        <p:nvSpPr>
          <p:cNvPr id="658" name="Google Shape;658;p26"/>
          <p:cNvSpPr/>
          <p:nvPr/>
        </p:nvSpPr>
        <p:spPr>
          <a:xfrm>
            <a:off x="1272354" y="3766151"/>
            <a:ext cx="91800" cy="91800"/>
          </a:xfrm>
          <a:prstGeom prst="ellipse">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59" name="Google Shape;659;p26"/>
          <p:cNvCxnSpPr/>
          <p:nvPr/>
        </p:nvCxnSpPr>
        <p:spPr>
          <a:xfrm>
            <a:off x="1530031" y="3669518"/>
            <a:ext cx="0" cy="459300"/>
          </a:xfrm>
          <a:prstGeom prst="straightConnector1">
            <a:avLst/>
          </a:prstGeom>
          <a:noFill/>
          <a:ln cap="flat" cmpd="sng" w="38100">
            <a:solidFill>
              <a:schemeClr val="dk1"/>
            </a:solidFill>
            <a:prstDash val="solid"/>
            <a:round/>
            <a:headEnd len="sm" w="sm" type="none"/>
            <a:tailEnd len="sm" w="sm" type="none"/>
          </a:ln>
        </p:spPr>
      </p:cxnSp>
      <p:sp>
        <p:nvSpPr>
          <p:cNvPr id="660" name="Google Shape;660;p26"/>
          <p:cNvSpPr/>
          <p:nvPr/>
        </p:nvSpPr>
        <p:spPr>
          <a:xfrm>
            <a:off x="1481904" y="3858226"/>
            <a:ext cx="91800" cy="91800"/>
          </a:xfrm>
          <a:prstGeom prst="ellipse">
            <a:avLst/>
          </a:pr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61" name="Google Shape;661;p26"/>
          <p:cNvGrpSpPr/>
          <p:nvPr/>
        </p:nvGrpSpPr>
        <p:grpSpPr>
          <a:xfrm rot="-5400000">
            <a:off x="1158086" y="4761844"/>
            <a:ext cx="558785" cy="689635"/>
            <a:chOff x="1218761" y="4720836"/>
            <a:chExt cx="571647" cy="909089"/>
          </a:xfrm>
        </p:grpSpPr>
        <p:sp>
          <p:nvSpPr>
            <p:cNvPr id="662" name="Google Shape;662;p26"/>
            <p:cNvSpPr/>
            <p:nvPr/>
          </p:nvSpPr>
          <p:spPr>
            <a:xfrm>
              <a:off x="1263356" y="5312901"/>
              <a:ext cx="527052" cy="317024"/>
            </a:xfrm>
            <a:prstGeom prst="curvedUpArrow">
              <a:avLst>
                <a:gd fmla="val 29977" name="adj1"/>
                <a:gd fmla="val 47551" name="adj2"/>
                <a:gd fmla="val 47884" name="adj3"/>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26"/>
            <p:cNvSpPr/>
            <p:nvPr/>
          </p:nvSpPr>
          <p:spPr>
            <a:xfrm rot="10800000">
              <a:off x="1218761" y="4720836"/>
              <a:ext cx="546538" cy="377370"/>
            </a:xfrm>
            <a:prstGeom prst="curvedUpArrow">
              <a:avLst>
                <a:gd fmla="val 24505" name="adj1"/>
                <a:gd fmla="val 50000" name="adj2"/>
                <a:gd fmla="val 50879" name="adj3"/>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64" name="Google Shape;664;p26"/>
          <p:cNvSpPr txBox="1"/>
          <p:nvPr/>
        </p:nvSpPr>
        <p:spPr>
          <a:xfrm>
            <a:off x="1993900" y="3897688"/>
            <a:ext cx="56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solidFill>
                  <a:srgbClr val="B7B7B7"/>
                </a:solidFill>
                <a:latin typeface="Raleway"/>
                <a:ea typeface="Raleway"/>
                <a:cs typeface="Raleway"/>
                <a:sym typeface="Raleway"/>
              </a:rPr>
              <a:t>Adam, LR 1E-4, Weight decay 0.1, no LR scheduler, 1000 epochs</a:t>
            </a:r>
            <a:endParaRPr>
              <a:solidFill>
                <a:srgbClr val="B7B7B7"/>
              </a:solidFill>
              <a:latin typeface="Raleway"/>
              <a:ea typeface="Raleway"/>
              <a:cs typeface="Raleway"/>
              <a:sym typeface="Raleway"/>
            </a:endParaRPr>
          </a:p>
        </p:txBody>
      </p:sp>
      <p:pic>
        <p:nvPicPr>
          <p:cNvPr id="665" name="Google Shape;665;p26"/>
          <p:cNvPicPr preferRelativeResize="0"/>
          <p:nvPr/>
        </p:nvPicPr>
        <p:blipFill rotWithShape="1">
          <a:blip r:embed="rId5">
            <a:alphaModFix amt="42000"/>
          </a:blip>
          <a:srcRect b="0" l="0" r="0" t="0"/>
          <a:stretch/>
        </p:blipFill>
        <p:spPr>
          <a:xfrm>
            <a:off x="925915" y="1189230"/>
            <a:ext cx="1007250" cy="828750"/>
          </a:xfrm>
          <a:prstGeom prst="rect">
            <a:avLst/>
          </a:prstGeom>
          <a:noFill/>
          <a:ln>
            <a:noFill/>
          </a:ln>
        </p:spPr>
      </p:pic>
      <p:sp>
        <p:nvSpPr>
          <p:cNvPr id="666" name="Google Shape;666;p26"/>
          <p:cNvSpPr txBox="1"/>
          <p:nvPr/>
        </p:nvSpPr>
        <p:spPr>
          <a:xfrm>
            <a:off x="1993900" y="1158359"/>
            <a:ext cx="7359600" cy="892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fr-FR" sz="1900">
                <a:solidFill>
                  <a:schemeClr val="dk1"/>
                </a:solidFill>
                <a:latin typeface="Raleway"/>
                <a:ea typeface="Raleway"/>
                <a:cs typeface="Raleway"/>
                <a:sym typeface="Raleway"/>
              </a:rPr>
              <a:t>A</a:t>
            </a:r>
            <a:r>
              <a:rPr lang="fr-FR" sz="1900">
                <a:solidFill>
                  <a:schemeClr val="dk1"/>
                </a:solidFill>
                <a:latin typeface="Raleway"/>
                <a:ea typeface="Raleway"/>
                <a:cs typeface="Raleway"/>
                <a:sym typeface="Raleway"/>
              </a:rPr>
              <a:t>ccuracy </a:t>
            </a:r>
            <a:r>
              <a:rPr lang="fr-FR" sz="1900">
                <a:solidFill>
                  <a:srgbClr val="76923C"/>
                </a:solidFill>
                <a:latin typeface="Raleway"/>
                <a:ea typeface="Raleway"/>
                <a:cs typeface="Raleway"/>
                <a:sym typeface="Raleway"/>
              </a:rPr>
              <a:t>68.9%  </a:t>
            </a:r>
            <a:r>
              <a:rPr lang="fr-FR" sz="1900">
                <a:solidFill>
                  <a:srgbClr val="BFBFBF"/>
                </a:solidFill>
                <a:latin typeface="Raleway"/>
                <a:ea typeface="Raleway"/>
                <a:cs typeface="Raleway"/>
                <a:sym typeface="Raleway"/>
              </a:rPr>
              <a:t>+/-</a:t>
            </a:r>
            <a:r>
              <a:rPr lang="fr-FR" sz="1900">
                <a:solidFill>
                  <a:srgbClr val="76923C"/>
                </a:solidFill>
                <a:latin typeface="Raleway"/>
                <a:ea typeface="Raleway"/>
                <a:cs typeface="Raleway"/>
                <a:sym typeface="Raleway"/>
              </a:rPr>
              <a:t> </a:t>
            </a:r>
            <a:r>
              <a:rPr lang="fr-FR" sz="1900">
                <a:solidFill>
                  <a:srgbClr val="A5A5A5"/>
                </a:solidFill>
                <a:latin typeface="Raleway"/>
                <a:ea typeface="Raleway"/>
                <a:cs typeface="Raleway"/>
                <a:sym typeface="Raleway"/>
              </a:rPr>
              <a:t>4%</a:t>
            </a:r>
            <a:r>
              <a:rPr lang="fr-FR" sz="1900">
                <a:solidFill>
                  <a:srgbClr val="76923C"/>
                </a:solidFill>
                <a:latin typeface="Raleway"/>
                <a:ea typeface="Raleway"/>
                <a:cs typeface="Raleway"/>
                <a:sym typeface="Raleway"/>
              </a:rPr>
              <a:t>  </a:t>
            </a:r>
            <a:r>
              <a:rPr lang="fr-FR" sz="1900">
                <a:solidFill>
                  <a:schemeClr val="dk1"/>
                </a:solidFill>
                <a:latin typeface="Raleway"/>
                <a:ea typeface="Raleway"/>
                <a:cs typeface="Raleway"/>
                <a:sym typeface="Raleway"/>
              </a:rPr>
              <a:t>on ABIDE (Autism Disorder Spectrum)</a:t>
            </a:r>
            <a:endParaRPr sz="1900">
              <a:solidFill>
                <a:schemeClr val="dk1"/>
              </a:solidFill>
              <a:latin typeface="Raleway"/>
              <a:ea typeface="Raleway"/>
              <a:cs typeface="Raleway"/>
              <a:sym typeface="Raleway"/>
            </a:endParaRPr>
          </a:p>
          <a:p>
            <a:pPr indent="0" lvl="0" marL="0" marR="0" rtl="0" algn="l">
              <a:spcBef>
                <a:spcPts val="0"/>
              </a:spcBef>
              <a:spcAft>
                <a:spcPts val="0"/>
              </a:spcAft>
              <a:buNone/>
            </a:pPr>
            <a:r>
              <a:rPr lang="fr-FR" sz="1900">
                <a:solidFill>
                  <a:schemeClr val="dk1"/>
                </a:solidFill>
                <a:latin typeface="Raleway"/>
                <a:ea typeface="Raleway"/>
                <a:cs typeface="Raleway"/>
                <a:sym typeface="Raleway"/>
              </a:rPr>
              <a:t>Ability to reproduce results </a:t>
            </a:r>
            <a:r>
              <a:rPr lang="fr-FR" sz="1900">
                <a:solidFill>
                  <a:srgbClr val="BFBFBF"/>
                </a:solidFill>
                <a:latin typeface="Raleway"/>
                <a:ea typeface="Raleway"/>
                <a:cs typeface="Raleway"/>
                <a:sym typeface="Raleway"/>
              </a:rPr>
              <a:t>(~69.5%) </a:t>
            </a:r>
            <a:endParaRPr sz="1900">
              <a:solidFill>
                <a:srgbClr val="BFBFBF"/>
              </a:solidFill>
              <a:latin typeface="Raleway"/>
              <a:ea typeface="Raleway"/>
              <a:cs typeface="Raleway"/>
              <a:sym typeface="Raleway"/>
            </a:endParaRPr>
          </a:p>
          <a:p>
            <a:pPr indent="0" lvl="0" marL="0" marR="0" rtl="0" algn="l">
              <a:spcBef>
                <a:spcPts val="0"/>
              </a:spcBef>
              <a:spcAft>
                <a:spcPts val="0"/>
              </a:spcAft>
              <a:buNone/>
            </a:pPr>
            <a:r>
              <a:rPr lang="fr-FR">
                <a:solidFill>
                  <a:srgbClr val="BFBFBF"/>
                </a:solidFill>
                <a:latin typeface="Raleway"/>
                <a:ea typeface="Raleway"/>
                <a:cs typeface="Raleway"/>
                <a:sym typeface="Raleway"/>
              </a:rPr>
              <a:t>→ Compare various models</a:t>
            </a:r>
            <a:endParaRPr>
              <a:solidFill>
                <a:srgbClr val="BFBFBF"/>
              </a:solidFill>
              <a:latin typeface="Raleway"/>
              <a:ea typeface="Raleway"/>
              <a:cs typeface="Raleway"/>
              <a:sym typeface="Raleway"/>
            </a:endParaRPr>
          </a:p>
        </p:txBody>
      </p:sp>
      <p:sp>
        <p:nvSpPr>
          <p:cNvPr id="667" name="Google Shape;667;p26"/>
          <p:cNvSpPr txBox="1"/>
          <p:nvPr/>
        </p:nvSpPr>
        <p:spPr>
          <a:xfrm>
            <a:off x="2049325" y="2774325"/>
            <a:ext cx="56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solidFill>
                  <a:srgbClr val="B7B7B7"/>
                </a:solidFill>
                <a:latin typeface="Raleway"/>
                <a:ea typeface="Raleway"/>
                <a:cs typeface="Raleway"/>
                <a:sym typeface="Raleway"/>
              </a:rPr>
              <a:t>80% train, 10% validation, 10% test</a:t>
            </a:r>
            <a:endParaRPr>
              <a:solidFill>
                <a:srgbClr val="B7B7B7"/>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27"/>
          <p:cNvSpPr txBox="1"/>
          <p:nvPr/>
        </p:nvSpPr>
        <p:spPr>
          <a:xfrm>
            <a:off x="660313" y="1705183"/>
            <a:ext cx="7359600" cy="3309300"/>
          </a:xfrm>
          <a:prstGeom prst="rect">
            <a:avLst/>
          </a:prstGeom>
          <a:noFill/>
          <a:ln>
            <a:noFill/>
          </a:ln>
        </p:spPr>
        <p:txBody>
          <a:bodyPr anchorCtr="0" anchor="t" bIns="45700" lIns="91425" spcFirstLastPara="1" rIns="91425" wrap="square" tIns="45700">
            <a:spAutoFit/>
          </a:bodyPr>
          <a:lstStyle/>
          <a:p>
            <a:pPr indent="-120650" lvl="0" marL="0" marR="0" rtl="0" algn="l">
              <a:spcBef>
                <a:spcPts val="0"/>
              </a:spcBef>
              <a:spcAft>
                <a:spcPts val="0"/>
              </a:spcAft>
              <a:buClr>
                <a:schemeClr val="dk1"/>
              </a:buClr>
              <a:buSzPts val="1900"/>
              <a:buFont typeface="Raleway"/>
              <a:buChar char="-"/>
            </a:pPr>
            <a:r>
              <a:rPr lang="fr-FR" sz="1900">
                <a:solidFill>
                  <a:schemeClr val="dk1"/>
                </a:solidFill>
                <a:latin typeface="Raleway"/>
                <a:ea typeface="Raleway"/>
                <a:cs typeface="Raleway"/>
                <a:sym typeface="Raleway"/>
              </a:rPr>
              <a:t> Is the use of graphs truly relevant? </a:t>
            </a:r>
            <a:endParaRPr sz="900">
              <a:latin typeface="Raleway"/>
              <a:ea typeface="Raleway"/>
              <a:cs typeface="Raleway"/>
              <a:sym typeface="Raleway"/>
            </a:endParaRPr>
          </a:p>
          <a:p>
            <a:pPr indent="0" lvl="0" marL="0" marR="0" rtl="0" algn="l">
              <a:spcBef>
                <a:spcPts val="0"/>
              </a:spcBef>
              <a:spcAft>
                <a:spcPts val="0"/>
              </a:spcAft>
              <a:buNone/>
            </a:pPr>
            <a:r>
              <a:rPr lang="fr-FR" sz="1900">
                <a:solidFill>
                  <a:srgbClr val="666666"/>
                </a:solidFill>
                <a:latin typeface="Raleway"/>
                <a:ea typeface="Raleway"/>
                <a:cs typeface="Raleway"/>
                <a:sym typeface="Raleway"/>
              </a:rPr>
              <a:t>Compare</a:t>
            </a:r>
            <a:endParaRPr sz="900">
              <a:solidFill>
                <a:srgbClr val="666666"/>
              </a:solidFill>
              <a:latin typeface="Raleway"/>
              <a:ea typeface="Raleway"/>
              <a:cs typeface="Raleway"/>
              <a:sym typeface="Raleway"/>
            </a:endParaRPr>
          </a:p>
          <a:p>
            <a:pPr indent="-120650" lvl="1" marL="457200" marR="0" rtl="0" algn="l">
              <a:spcBef>
                <a:spcPts val="0"/>
              </a:spcBef>
              <a:spcAft>
                <a:spcPts val="0"/>
              </a:spcAft>
              <a:buClr>
                <a:srgbClr val="666666"/>
              </a:buClr>
              <a:buSzPts val="1900"/>
              <a:buFont typeface="Raleway"/>
              <a:buChar char="•"/>
            </a:pPr>
            <a:r>
              <a:rPr i="0" lang="fr-FR" sz="1900" u="none" cap="none" strike="noStrike">
                <a:solidFill>
                  <a:srgbClr val="666666"/>
                </a:solidFill>
                <a:latin typeface="Raleway"/>
                <a:ea typeface="Raleway"/>
                <a:cs typeface="Raleway"/>
                <a:sym typeface="Raleway"/>
              </a:rPr>
              <a:t> Dense Neural Networks</a:t>
            </a:r>
            <a:endParaRPr sz="900">
              <a:solidFill>
                <a:srgbClr val="666666"/>
              </a:solidFill>
              <a:latin typeface="Raleway"/>
              <a:ea typeface="Raleway"/>
              <a:cs typeface="Raleway"/>
              <a:sym typeface="Raleway"/>
            </a:endParaRPr>
          </a:p>
          <a:p>
            <a:pPr indent="-120650" lvl="1" marL="457200" marR="0" rtl="0" algn="l">
              <a:spcBef>
                <a:spcPts val="0"/>
              </a:spcBef>
              <a:spcAft>
                <a:spcPts val="0"/>
              </a:spcAft>
              <a:buClr>
                <a:srgbClr val="666666"/>
              </a:buClr>
              <a:buSzPts val="1900"/>
              <a:buFont typeface="Raleway"/>
              <a:buChar char="•"/>
            </a:pPr>
            <a:r>
              <a:rPr i="0" lang="fr-FR" sz="1900" u="none" cap="none" strike="noStrike">
                <a:solidFill>
                  <a:srgbClr val="666666"/>
                </a:solidFill>
                <a:latin typeface="Raleway"/>
                <a:ea typeface="Raleway"/>
                <a:cs typeface="Raleway"/>
                <a:sym typeface="Raleway"/>
              </a:rPr>
              <a:t> Graph Convolutional Networks </a:t>
            </a:r>
            <a:r>
              <a:rPr b="1" i="0" lang="fr-FR" sz="1900" u="none" cap="none" strike="noStrike">
                <a:solidFill>
                  <a:srgbClr val="76923C"/>
                </a:solidFill>
                <a:latin typeface="Raleway"/>
                <a:ea typeface="Raleway"/>
                <a:cs typeface="Raleway"/>
                <a:sym typeface="Raleway"/>
              </a:rPr>
              <a:t>+5%</a:t>
            </a:r>
            <a:endParaRPr b="1" sz="900">
              <a:solidFill>
                <a:srgbClr val="76923C"/>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120650" lvl="0" marL="0" marR="0" rtl="0" algn="l">
              <a:spcBef>
                <a:spcPts val="0"/>
              </a:spcBef>
              <a:spcAft>
                <a:spcPts val="0"/>
              </a:spcAft>
              <a:buClr>
                <a:schemeClr val="dk1"/>
              </a:buClr>
              <a:buSzPts val="1900"/>
              <a:buFont typeface="Raleway"/>
              <a:buChar char="-"/>
            </a:pPr>
            <a:r>
              <a:rPr lang="fr-FR" sz="1900">
                <a:solidFill>
                  <a:schemeClr val="dk1"/>
                </a:solidFill>
                <a:latin typeface="Raleway"/>
                <a:ea typeface="Raleway"/>
                <a:cs typeface="Raleway"/>
                <a:sym typeface="Raleway"/>
              </a:rPr>
              <a:t> Is input dimension reduction relevant?</a:t>
            </a:r>
            <a:endParaRPr sz="900">
              <a:latin typeface="Raleway"/>
              <a:ea typeface="Raleway"/>
              <a:cs typeface="Raleway"/>
              <a:sym typeface="Raleway"/>
            </a:endParaRPr>
          </a:p>
          <a:p>
            <a:pPr indent="0" lvl="0" marL="0" rtl="0" algn="l">
              <a:spcBef>
                <a:spcPts val="0"/>
              </a:spcBef>
              <a:spcAft>
                <a:spcPts val="0"/>
              </a:spcAft>
              <a:buNone/>
            </a:pPr>
            <a:r>
              <a:rPr lang="fr-FR" sz="1900">
                <a:solidFill>
                  <a:srgbClr val="7F7F7F"/>
                </a:solidFill>
                <a:latin typeface="Raleway"/>
                <a:ea typeface="Raleway"/>
                <a:cs typeface="Raleway"/>
                <a:sym typeface="Raleway"/>
              </a:rPr>
              <a:t>No significant differences between</a:t>
            </a:r>
            <a:endParaRPr sz="1900">
              <a:solidFill>
                <a:srgbClr val="7F7F7F"/>
              </a:solidFill>
              <a:latin typeface="Raleway"/>
              <a:ea typeface="Raleway"/>
              <a:cs typeface="Raleway"/>
              <a:sym typeface="Raleway"/>
            </a:endParaRPr>
          </a:p>
          <a:p>
            <a:pPr indent="-120650" lvl="1" marL="457200" marR="0" rtl="0" algn="l">
              <a:spcBef>
                <a:spcPts val="0"/>
              </a:spcBef>
              <a:spcAft>
                <a:spcPts val="0"/>
              </a:spcAft>
              <a:buClr>
                <a:srgbClr val="666666"/>
              </a:buClr>
              <a:buSzPts val="1900"/>
              <a:buFont typeface="Raleway"/>
              <a:buChar char="•"/>
            </a:pPr>
            <a:r>
              <a:rPr i="0" lang="fr-FR" sz="1900" u="none" cap="none" strike="noStrike">
                <a:solidFill>
                  <a:srgbClr val="666666"/>
                </a:solidFill>
                <a:latin typeface="Raleway"/>
                <a:ea typeface="Raleway"/>
                <a:cs typeface="Raleway"/>
                <a:sym typeface="Raleway"/>
              </a:rPr>
              <a:t> Raw input features</a:t>
            </a:r>
            <a:endParaRPr i="0" sz="1900" u="none" cap="none" strike="noStrike">
              <a:solidFill>
                <a:srgbClr val="666666"/>
              </a:solidFill>
              <a:latin typeface="Raleway"/>
              <a:ea typeface="Raleway"/>
              <a:cs typeface="Raleway"/>
              <a:sym typeface="Raleway"/>
            </a:endParaRPr>
          </a:p>
          <a:p>
            <a:pPr indent="-120650" lvl="1" marL="457200" marR="0" rtl="0" algn="l">
              <a:spcBef>
                <a:spcPts val="0"/>
              </a:spcBef>
              <a:spcAft>
                <a:spcPts val="0"/>
              </a:spcAft>
              <a:buClr>
                <a:srgbClr val="666666"/>
              </a:buClr>
              <a:buSzPts val="1900"/>
              <a:buFont typeface="Raleway"/>
              <a:buChar char="•"/>
            </a:pPr>
            <a:r>
              <a:rPr i="0" lang="fr-FR" sz="1900" u="none" cap="none" strike="noStrike">
                <a:solidFill>
                  <a:srgbClr val="666666"/>
                </a:solidFill>
                <a:latin typeface="Raleway"/>
                <a:ea typeface="Raleway"/>
                <a:cs typeface="Raleway"/>
                <a:sym typeface="Raleway"/>
              </a:rPr>
              <a:t> Recursive Feature Elimination </a:t>
            </a:r>
            <a:r>
              <a:rPr b="1" i="0" lang="fr-FR" sz="1900" u="none" cap="none" strike="noStrike">
                <a:solidFill>
                  <a:srgbClr val="76923C"/>
                </a:solidFill>
                <a:latin typeface="Raleway"/>
                <a:ea typeface="Raleway"/>
                <a:cs typeface="Raleway"/>
                <a:sym typeface="Raleway"/>
              </a:rPr>
              <a:t>+0%</a:t>
            </a:r>
            <a:endParaRPr b="1" sz="900">
              <a:solidFill>
                <a:srgbClr val="76923C"/>
              </a:solidFill>
              <a:latin typeface="Raleway"/>
              <a:ea typeface="Raleway"/>
              <a:cs typeface="Raleway"/>
              <a:sym typeface="Raleway"/>
            </a:endParaRPr>
          </a:p>
          <a:p>
            <a:pPr indent="-120650" lvl="1" marL="457200" marR="0" rtl="0" algn="l">
              <a:spcBef>
                <a:spcPts val="0"/>
              </a:spcBef>
              <a:spcAft>
                <a:spcPts val="0"/>
              </a:spcAft>
              <a:buClr>
                <a:srgbClr val="666666"/>
              </a:buClr>
              <a:buSzPts val="1900"/>
              <a:buFont typeface="Raleway"/>
              <a:buChar char="•"/>
            </a:pPr>
            <a:r>
              <a:rPr i="0" lang="fr-FR" sz="1900" u="none" cap="none" strike="noStrike">
                <a:solidFill>
                  <a:srgbClr val="666666"/>
                </a:solidFill>
                <a:latin typeface="Raleway"/>
                <a:ea typeface="Raleway"/>
                <a:cs typeface="Raleway"/>
                <a:sym typeface="Raleway"/>
              </a:rPr>
              <a:t> Auto </a:t>
            </a:r>
            <a:r>
              <a:rPr lang="fr-FR" sz="1900">
                <a:solidFill>
                  <a:srgbClr val="666666"/>
                </a:solidFill>
                <a:latin typeface="Raleway"/>
                <a:ea typeface="Raleway"/>
                <a:cs typeface="Raleway"/>
                <a:sym typeface="Raleway"/>
              </a:rPr>
              <a:t>Encoders’ </a:t>
            </a:r>
            <a:r>
              <a:rPr i="0" lang="fr-FR" sz="1900" u="none" cap="none" strike="noStrike">
                <a:solidFill>
                  <a:srgbClr val="666666"/>
                </a:solidFill>
                <a:latin typeface="Raleway"/>
                <a:ea typeface="Raleway"/>
                <a:cs typeface="Raleway"/>
                <a:sym typeface="Raleway"/>
              </a:rPr>
              <a:t> Latent vec</a:t>
            </a:r>
            <a:r>
              <a:rPr lang="fr-FR" sz="1900">
                <a:solidFill>
                  <a:srgbClr val="666666"/>
                </a:solidFill>
                <a:latin typeface="Raleway"/>
                <a:ea typeface="Raleway"/>
                <a:cs typeface="Raleway"/>
                <a:sym typeface="Raleway"/>
              </a:rPr>
              <a:t>tor  </a:t>
            </a:r>
            <a:r>
              <a:rPr b="1" lang="fr-FR" sz="1900">
                <a:solidFill>
                  <a:srgbClr val="E5B8B7"/>
                </a:solidFill>
                <a:latin typeface="Raleway"/>
                <a:ea typeface="Raleway"/>
                <a:cs typeface="Raleway"/>
                <a:sym typeface="Raleway"/>
              </a:rPr>
              <a:t>-3%</a:t>
            </a:r>
            <a:endParaRPr b="1" sz="900">
              <a:solidFill>
                <a:srgbClr val="E5B8B7"/>
              </a:solidFill>
              <a:latin typeface="Raleway"/>
              <a:ea typeface="Raleway"/>
              <a:cs typeface="Raleway"/>
              <a:sym typeface="Raleway"/>
            </a:endParaRPr>
          </a:p>
        </p:txBody>
      </p:sp>
      <p:sp>
        <p:nvSpPr>
          <p:cNvPr id="673" name="Google Shape;673;p2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Results</a:t>
            </a:r>
            <a:endParaRPr/>
          </a:p>
        </p:txBody>
      </p:sp>
      <p:grpSp>
        <p:nvGrpSpPr>
          <p:cNvPr id="674" name="Google Shape;674;p27"/>
          <p:cNvGrpSpPr/>
          <p:nvPr/>
        </p:nvGrpSpPr>
        <p:grpSpPr>
          <a:xfrm>
            <a:off x="6833374" y="1601444"/>
            <a:ext cx="1582474" cy="1200553"/>
            <a:chOff x="6685502" y="1586593"/>
            <a:chExt cx="1235343" cy="937200"/>
          </a:xfrm>
        </p:grpSpPr>
        <p:grpSp>
          <p:nvGrpSpPr>
            <p:cNvPr id="675" name="Google Shape;675;p27"/>
            <p:cNvGrpSpPr/>
            <p:nvPr/>
          </p:nvGrpSpPr>
          <p:grpSpPr>
            <a:xfrm>
              <a:off x="6685502" y="1686575"/>
              <a:ext cx="1235343" cy="788191"/>
              <a:chOff x="2123728" y="1088740"/>
              <a:chExt cx="5868612" cy="3744376"/>
            </a:xfrm>
          </p:grpSpPr>
          <p:cxnSp>
            <p:nvCxnSpPr>
              <p:cNvPr id="676" name="Google Shape;676;p27"/>
              <p:cNvCxnSpPr>
                <a:stCxn id="677" idx="5"/>
                <a:endCxn id="678" idx="1"/>
              </p:cNvCxnSpPr>
              <p:nvPr/>
            </p:nvCxnSpPr>
            <p:spPr>
              <a:xfrm>
                <a:off x="2431007" y="1792063"/>
                <a:ext cx="1833600" cy="1185600"/>
              </a:xfrm>
              <a:prstGeom prst="straightConnector1">
                <a:avLst/>
              </a:prstGeom>
              <a:noFill/>
              <a:ln cap="flat" cmpd="sng" w="19050">
                <a:solidFill>
                  <a:srgbClr val="D8D8D8"/>
                </a:solidFill>
                <a:prstDash val="solid"/>
                <a:round/>
                <a:headEnd len="sm" w="sm" type="none"/>
                <a:tailEnd len="sm" w="sm" type="none"/>
              </a:ln>
            </p:spPr>
          </p:cxnSp>
          <p:cxnSp>
            <p:nvCxnSpPr>
              <p:cNvPr id="679" name="Google Shape;679;p27"/>
              <p:cNvCxnSpPr>
                <a:stCxn id="680" idx="0"/>
                <a:endCxn id="678" idx="4"/>
              </p:cNvCxnSpPr>
              <p:nvPr/>
            </p:nvCxnSpPr>
            <p:spPr>
              <a:xfrm rot="10800000">
                <a:off x="4391960" y="3284812"/>
                <a:ext cx="0" cy="1152300"/>
              </a:xfrm>
              <a:prstGeom prst="straightConnector1">
                <a:avLst/>
              </a:prstGeom>
              <a:noFill/>
              <a:ln cap="flat" cmpd="sng" w="19050">
                <a:solidFill>
                  <a:srgbClr val="D8D8D8"/>
                </a:solidFill>
                <a:prstDash val="solid"/>
                <a:round/>
                <a:headEnd len="sm" w="sm" type="none"/>
                <a:tailEnd len="sm" w="sm" type="none"/>
              </a:ln>
            </p:spPr>
          </p:cxnSp>
          <p:cxnSp>
            <p:nvCxnSpPr>
              <p:cNvPr id="681" name="Google Shape;681;p27"/>
              <p:cNvCxnSpPr>
                <a:stCxn id="682" idx="7"/>
                <a:endCxn id="683" idx="3"/>
              </p:cNvCxnSpPr>
              <p:nvPr/>
            </p:nvCxnSpPr>
            <p:spPr>
              <a:xfrm flipH="1" rot="10800000">
                <a:off x="6463455" y="2008105"/>
                <a:ext cx="537600" cy="1329600"/>
              </a:xfrm>
              <a:prstGeom prst="straightConnector1">
                <a:avLst/>
              </a:prstGeom>
              <a:noFill/>
              <a:ln cap="flat" cmpd="sng" w="38100">
                <a:solidFill>
                  <a:srgbClr val="D8D8D8"/>
                </a:solidFill>
                <a:prstDash val="solid"/>
                <a:round/>
                <a:headEnd len="sm" w="sm" type="none"/>
                <a:tailEnd len="sm" w="sm" type="none"/>
              </a:ln>
            </p:spPr>
          </p:cxnSp>
          <p:cxnSp>
            <p:nvCxnSpPr>
              <p:cNvPr id="684" name="Google Shape;684;p27"/>
              <p:cNvCxnSpPr>
                <a:stCxn id="685" idx="1"/>
                <a:endCxn id="682" idx="5"/>
              </p:cNvCxnSpPr>
              <p:nvPr/>
            </p:nvCxnSpPr>
            <p:spPr>
              <a:xfrm rot="10800000">
                <a:off x="6463461" y="3592237"/>
                <a:ext cx="1221600" cy="933600"/>
              </a:xfrm>
              <a:prstGeom prst="straightConnector1">
                <a:avLst/>
              </a:prstGeom>
              <a:noFill/>
              <a:ln cap="flat" cmpd="sng" w="38100">
                <a:solidFill>
                  <a:srgbClr val="D8D8D8"/>
                </a:solidFill>
                <a:prstDash val="solid"/>
                <a:round/>
                <a:headEnd len="sm" w="sm" type="none"/>
                <a:tailEnd len="sm" w="sm" type="none"/>
              </a:ln>
            </p:spPr>
          </p:cxnSp>
          <p:cxnSp>
            <p:nvCxnSpPr>
              <p:cNvPr id="686" name="Google Shape;686;p27"/>
              <p:cNvCxnSpPr>
                <a:stCxn id="685" idx="0"/>
                <a:endCxn id="683" idx="4"/>
              </p:cNvCxnSpPr>
              <p:nvPr/>
            </p:nvCxnSpPr>
            <p:spPr>
              <a:xfrm rot="10800000">
                <a:off x="7128340" y="2060816"/>
                <a:ext cx="684000" cy="2412300"/>
              </a:xfrm>
              <a:prstGeom prst="straightConnector1">
                <a:avLst/>
              </a:prstGeom>
              <a:noFill/>
              <a:ln cap="flat" cmpd="sng" w="9525">
                <a:solidFill>
                  <a:srgbClr val="D8D8D8"/>
                </a:solidFill>
                <a:prstDash val="solid"/>
                <a:round/>
                <a:headEnd len="sm" w="sm" type="none"/>
                <a:tailEnd len="sm" w="sm" type="none"/>
              </a:ln>
            </p:spPr>
          </p:cxnSp>
          <p:cxnSp>
            <p:nvCxnSpPr>
              <p:cNvPr id="687" name="Google Shape;687;p27"/>
              <p:cNvCxnSpPr>
                <a:stCxn id="683" idx="1"/>
                <a:endCxn id="688" idx="6"/>
              </p:cNvCxnSpPr>
              <p:nvPr/>
            </p:nvCxnSpPr>
            <p:spPr>
              <a:xfrm rot="10800000">
                <a:off x="4571885" y="1268729"/>
                <a:ext cx="2429100" cy="484800"/>
              </a:xfrm>
              <a:prstGeom prst="straightConnector1">
                <a:avLst/>
              </a:prstGeom>
              <a:noFill/>
              <a:ln cap="flat" cmpd="sng" w="9525">
                <a:solidFill>
                  <a:srgbClr val="D8D8D8"/>
                </a:solidFill>
                <a:prstDash val="solid"/>
                <a:round/>
                <a:headEnd len="sm" w="sm" type="none"/>
                <a:tailEnd len="sm" w="sm" type="none"/>
              </a:ln>
            </p:spPr>
          </p:cxnSp>
          <p:cxnSp>
            <p:nvCxnSpPr>
              <p:cNvPr id="689" name="Google Shape;689;p27"/>
              <p:cNvCxnSpPr>
                <a:stCxn id="677" idx="6"/>
                <a:endCxn id="688" idx="2"/>
              </p:cNvCxnSpPr>
              <p:nvPr/>
            </p:nvCxnSpPr>
            <p:spPr>
              <a:xfrm flipH="1" rot="10800000">
                <a:off x="2483728" y="1268784"/>
                <a:ext cx="1728300" cy="396000"/>
              </a:xfrm>
              <a:prstGeom prst="straightConnector1">
                <a:avLst/>
              </a:prstGeom>
              <a:noFill/>
              <a:ln cap="flat" cmpd="sng" w="9525">
                <a:solidFill>
                  <a:srgbClr val="D8D8D8"/>
                </a:solidFill>
                <a:prstDash val="solid"/>
                <a:round/>
                <a:headEnd len="sm" w="sm" type="none"/>
                <a:tailEnd len="sm" w="sm" type="none"/>
              </a:ln>
            </p:spPr>
          </p:cxnSp>
          <p:cxnSp>
            <p:nvCxnSpPr>
              <p:cNvPr id="690" name="Google Shape;690;p27"/>
              <p:cNvCxnSpPr>
                <a:stCxn id="677" idx="6"/>
                <a:endCxn id="683" idx="2"/>
              </p:cNvCxnSpPr>
              <p:nvPr/>
            </p:nvCxnSpPr>
            <p:spPr>
              <a:xfrm>
                <a:off x="2483728" y="1664784"/>
                <a:ext cx="4464600" cy="216000"/>
              </a:xfrm>
              <a:prstGeom prst="straightConnector1">
                <a:avLst/>
              </a:prstGeom>
              <a:noFill/>
              <a:ln cap="flat" cmpd="sng" w="19050">
                <a:solidFill>
                  <a:srgbClr val="D8D8D8"/>
                </a:solidFill>
                <a:prstDash val="solid"/>
                <a:round/>
                <a:headEnd len="sm" w="sm" type="none"/>
                <a:tailEnd len="sm" w="sm" type="none"/>
              </a:ln>
            </p:spPr>
          </p:cxnSp>
          <p:cxnSp>
            <p:nvCxnSpPr>
              <p:cNvPr id="691" name="Google Shape;691;p27"/>
              <p:cNvCxnSpPr>
                <a:stCxn id="678" idx="0"/>
                <a:endCxn id="688" idx="4"/>
              </p:cNvCxnSpPr>
              <p:nvPr/>
            </p:nvCxnSpPr>
            <p:spPr>
              <a:xfrm rot="10800000">
                <a:off x="4391960" y="1448644"/>
                <a:ext cx="0" cy="1476300"/>
              </a:xfrm>
              <a:prstGeom prst="straightConnector1">
                <a:avLst/>
              </a:prstGeom>
              <a:noFill/>
              <a:ln cap="flat" cmpd="sng" w="76200">
                <a:solidFill>
                  <a:srgbClr val="D8D8D8"/>
                </a:solidFill>
                <a:prstDash val="solid"/>
                <a:round/>
                <a:headEnd len="sm" w="sm" type="none"/>
                <a:tailEnd len="sm" w="sm" type="none"/>
              </a:ln>
            </p:spPr>
          </p:cxnSp>
          <p:cxnSp>
            <p:nvCxnSpPr>
              <p:cNvPr id="692" name="Google Shape;692;p27"/>
              <p:cNvCxnSpPr>
                <a:stCxn id="678" idx="7"/>
                <a:endCxn id="683" idx="2"/>
              </p:cNvCxnSpPr>
              <p:nvPr/>
            </p:nvCxnSpPr>
            <p:spPr>
              <a:xfrm flipH="1" rot="10800000">
                <a:off x="4519239" y="1880865"/>
                <a:ext cx="2429100" cy="1096800"/>
              </a:xfrm>
              <a:prstGeom prst="straightConnector1">
                <a:avLst/>
              </a:prstGeom>
              <a:noFill/>
              <a:ln cap="flat" cmpd="sng" w="38100">
                <a:solidFill>
                  <a:srgbClr val="D8D8D8"/>
                </a:solidFill>
                <a:prstDash val="solid"/>
                <a:round/>
                <a:headEnd len="sm" w="sm" type="none"/>
                <a:tailEnd len="sm" w="sm" type="none"/>
              </a:ln>
            </p:spPr>
          </p:cxnSp>
          <p:cxnSp>
            <p:nvCxnSpPr>
              <p:cNvPr id="693" name="Google Shape;693;p27"/>
              <p:cNvCxnSpPr>
                <a:stCxn id="680" idx="6"/>
                <a:endCxn id="682" idx="3"/>
              </p:cNvCxnSpPr>
              <p:nvPr/>
            </p:nvCxnSpPr>
            <p:spPr>
              <a:xfrm flipH="1" rot="10800000">
                <a:off x="4571960" y="3592312"/>
                <a:ext cx="1636800" cy="1024800"/>
              </a:xfrm>
              <a:prstGeom prst="straightConnector1">
                <a:avLst/>
              </a:prstGeom>
              <a:noFill/>
              <a:ln cap="flat" cmpd="sng" w="19050">
                <a:solidFill>
                  <a:srgbClr val="D8D8D8"/>
                </a:solidFill>
                <a:prstDash val="solid"/>
                <a:round/>
                <a:headEnd len="sm" w="sm" type="none"/>
                <a:tailEnd len="sm" w="sm" type="none"/>
              </a:ln>
            </p:spPr>
          </p:cxnSp>
          <p:sp>
            <p:nvSpPr>
              <p:cNvPr id="678" name="Google Shape;678;p27"/>
              <p:cNvSpPr/>
              <p:nvPr/>
            </p:nvSpPr>
            <p:spPr>
              <a:xfrm>
                <a:off x="4211960" y="2924944"/>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00">
                  <a:solidFill>
                    <a:srgbClr val="000000"/>
                  </a:solidFill>
                  <a:latin typeface="Calibri"/>
                  <a:ea typeface="Calibri"/>
                  <a:cs typeface="Calibri"/>
                  <a:sym typeface="Calibri"/>
                </a:endParaRPr>
              </a:p>
            </p:txBody>
          </p:sp>
          <p:sp>
            <p:nvSpPr>
              <p:cNvPr id="685" name="Google Shape;685;p27"/>
              <p:cNvSpPr/>
              <p:nvPr/>
            </p:nvSpPr>
            <p:spPr>
              <a:xfrm>
                <a:off x="7632340" y="4473116"/>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688" name="Google Shape;688;p27"/>
              <p:cNvSpPr/>
              <p:nvPr/>
            </p:nvSpPr>
            <p:spPr>
              <a:xfrm>
                <a:off x="4211960" y="1088740"/>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682" name="Google Shape;682;p27"/>
              <p:cNvSpPr/>
              <p:nvPr/>
            </p:nvSpPr>
            <p:spPr>
              <a:xfrm>
                <a:off x="6156176" y="3284984"/>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683" name="Google Shape;683;p27"/>
              <p:cNvSpPr/>
              <p:nvPr/>
            </p:nvSpPr>
            <p:spPr>
              <a:xfrm>
                <a:off x="6948264" y="1700808"/>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680" name="Google Shape;680;p27"/>
              <p:cNvSpPr/>
              <p:nvPr/>
            </p:nvSpPr>
            <p:spPr>
              <a:xfrm>
                <a:off x="4211960" y="4437112"/>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677" name="Google Shape;677;p27"/>
              <p:cNvSpPr/>
              <p:nvPr/>
            </p:nvSpPr>
            <p:spPr>
              <a:xfrm>
                <a:off x="2123728" y="1484784"/>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grpSp>
        <p:sp>
          <p:nvSpPr>
            <p:cNvPr id="694" name="Google Shape;694;p27"/>
            <p:cNvSpPr txBox="1"/>
            <p:nvPr/>
          </p:nvSpPr>
          <p:spPr>
            <a:xfrm>
              <a:off x="7101372" y="1586593"/>
              <a:ext cx="762000" cy="93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7200">
                  <a:solidFill>
                    <a:schemeClr val="dk1"/>
                  </a:solidFill>
                  <a:latin typeface="Calibri"/>
                  <a:ea typeface="Calibri"/>
                  <a:cs typeface="Calibri"/>
                  <a:sym typeface="Calibri"/>
                </a:rPr>
                <a:t>?</a:t>
              </a:r>
              <a:endParaRPr b="1" sz="7200">
                <a:solidFill>
                  <a:schemeClr val="dk1"/>
                </a:solidFill>
                <a:latin typeface="Calibri"/>
                <a:ea typeface="Calibri"/>
                <a:cs typeface="Calibri"/>
                <a:sym typeface="Calibri"/>
              </a:endParaRPr>
            </a:p>
          </p:txBody>
        </p:sp>
      </p:grpSp>
      <p:grpSp>
        <p:nvGrpSpPr>
          <p:cNvPr id="695" name="Google Shape;695;p27"/>
          <p:cNvGrpSpPr/>
          <p:nvPr/>
        </p:nvGrpSpPr>
        <p:grpSpPr>
          <a:xfrm>
            <a:off x="7096564" y="4147228"/>
            <a:ext cx="1387091" cy="1295400"/>
            <a:chOff x="7363102" y="4216403"/>
            <a:chExt cx="1387091" cy="1295400"/>
          </a:xfrm>
        </p:grpSpPr>
        <p:grpSp>
          <p:nvGrpSpPr>
            <p:cNvPr id="696" name="Google Shape;696;p27"/>
            <p:cNvGrpSpPr/>
            <p:nvPr/>
          </p:nvGrpSpPr>
          <p:grpSpPr>
            <a:xfrm>
              <a:off x="7363102" y="4216403"/>
              <a:ext cx="1387091" cy="1295400"/>
              <a:chOff x="7363102" y="4216403"/>
              <a:chExt cx="1387091" cy="1295400"/>
            </a:xfrm>
          </p:grpSpPr>
          <p:sp>
            <p:nvSpPr>
              <p:cNvPr id="697" name="Google Shape;697;p27"/>
              <p:cNvSpPr/>
              <p:nvPr/>
            </p:nvSpPr>
            <p:spPr>
              <a:xfrm rot="5400000">
                <a:off x="7442263" y="4512803"/>
                <a:ext cx="1295400" cy="702600"/>
              </a:xfrm>
              <a:prstGeom prst="trapezoid">
                <a:avLst>
                  <a:gd fmla="val 60684"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98" name="Google Shape;698;p27"/>
              <p:cNvGrpSpPr/>
              <p:nvPr/>
            </p:nvGrpSpPr>
            <p:grpSpPr>
              <a:xfrm>
                <a:off x="7363102" y="4239152"/>
                <a:ext cx="270088" cy="1247353"/>
                <a:chOff x="2592413" y="2420937"/>
                <a:chExt cx="183036" cy="1298785"/>
              </a:xfrm>
            </p:grpSpPr>
            <p:grpSp>
              <p:nvGrpSpPr>
                <p:cNvPr id="699" name="Google Shape;699;p27"/>
                <p:cNvGrpSpPr/>
                <p:nvPr/>
              </p:nvGrpSpPr>
              <p:grpSpPr>
                <a:xfrm>
                  <a:off x="2592454" y="2420937"/>
                  <a:ext cx="182995" cy="1298785"/>
                  <a:chOff x="2592454" y="2420937"/>
                  <a:chExt cx="182995" cy="1298785"/>
                </a:xfrm>
              </p:grpSpPr>
              <p:grpSp>
                <p:nvGrpSpPr>
                  <p:cNvPr id="700" name="Google Shape;700;p27"/>
                  <p:cNvGrpSpPr/>
                  <p:nvPr/>
                </p:nvGrpSpPr>
                <p:grpSpPr>
                  <a:xfrm>
                    <a:off x="2592454" y="2420937"/>
                    <a:ext cx="182995" cy="650650"/>
                    <a:chOff x="1763688" y="2096852"/>
                    <a:chExt cx="324000" cy="1152000"/>
                  </a:xfrm>
                </p:grpSpPr>
                <p:sp>
                  <p:nvSpPr>
                    <p:cNvPr id="701" name="Google Shape;701;p27"/>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2" name="Google Shape;702;p27"/>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 name="Google Shape;703;p27"/>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4" name="Google Shape;704;p27"/>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27"/>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6" name="Google Shape;706;p27"/>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Google Shape;707;p27"/>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8" name="Google Shape;708;p27"/>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09" name="Google Shape;709;p27"/>
                  <p:cNvGrpSpPr/>
                  <p:nvPr/>
                </p:nvGrpSpPr>
                <p:grpSpPr>
                  <a:xfrm>
                    <a:off x="2592454" y="3069009"/>
                    <a:ext cx="182995" cy="650713"/>
                    <a:chOff x="1763688" y="2096852"/>
                    <a:chExt cx="324000" cy="1152112"/>
                  </a:xfrm>
                </p:grpSpPr>
                <p:sp>
                  <p:nvSpPr>
                    <p:cNvPr id="710" name="Google Shape;710;p27"/>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p27"/>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 name="Google Shape;712;p27"/>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 name="Google Shape;713;p27"/>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 name="Google Shape;714;p27"/>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 name="Google Shape;715;p27"/>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p27"/>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 name="Google Shape;717;p27"/>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27"/>
                    <p:cNvSpPr/>
                    <p:nvPr/>
                  </p:nvSpPr>
                  <p:spPr>
                    <a:xfrm>
                      <a:off x="1763688" y="3104964"/>
                      <a:ext cx="324000" cy="1440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719" name="Google Shape;719;p27"/>
                <p:cNvSpPr/>
                <p:nvPr/>
              </p:nvSpPr>
              <p:spPr>
                <a:xfrm>
                  <a:off x="2592413" y="2990246"/>
                  <a:ext cx="183000" cy="813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720" name="Google Shape;720;p27"/>
              <p:cNvGrpSpPr/>
              <p:nvPr/>
            </p:nvGrpSpPr>
            <p:grpSpPr>
              <a:xfrm>
                <a:off x="8535284" y="4660867"/>
                <a:ext cx="214909" cy="391718"/>
                <a:chOff x="1763688" y="2096852"/>
                <a:chExt cx="324000" cy="1152112"/>
              </a:xfrm>
            </p:grpSpPr>
            <p:sp>
              <p:nvSpPr>
                <p:cNvPr id="721" name="Google Shape;721;p27"/>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2" name="Google Shape;722;p27"/>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3" name="Google Shape;723;p27"/>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4" name="Google Shape;724;p27"/>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27"/>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 name="Google Shape;726;p27"/>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27"/>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 name="Google Shape;728;p27"/>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 name="Google Shape;729;p27"/>
                <p:cNvSpPr/>
                <p:nvPr/>
              </p:nvSpPr>
              <p:spPr>
                <a:xfrm>
                  <a:off x="1763688" y="3104964"/>
                  <a:ext cx="324000" cy="1440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730" name="Google Shape;730;p27"/>
            <p:cNvSpPr txBox="1"/>
            <p:nvPr/>
          </p:nvSpPr>
          <p:spPr>
            <a:xfrm>
              <a:off x="7709341" y="4243120"/>
              <a:ext cx="7488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7200">
                  <a:solidFill>
                    <a:schemeClr val="dk1"/>
                  </a:solidFill>
                  <a:latin typeface="Calibri"/>
                  <a:ea typeface="Calibri"/>
                  <a:cs typeface="Calibri"/>
                  <a:sym typeface="Calibri"/>
                </a:rPr>
                <a:t>?</a:t>
              </a:r>
              <a:endParaRPr b="1" sz="72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2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Conclusion</a:t>
            </a:r>
            <a:endParaRPr/>
          </a:p>
        </p:txBody>
      </p:sp>
      <p:sp>
        <p:nvSpPr>
          <p:cNvPr id="736" name="Google Shape;736;p28"/>
          <p:cNvSpPr txBox="1"/>
          <p:nvPr>
            <p:ph idx="1" type="body"/>
          </p:nvPr>
        </p:nvSpPr>
        <p:spPr>
          <a:xfrm>
            <a:off x="457200" y="1600200"/>
            <a:ext cx="8229600" cy="4104600"/>
          </a:xfrm>
          <a:prstGeom prst="rect">
            <a:avLst/>
          </a:prstGeom>
          <a:noFill/>
          <a:ln>
            <a:noFill/>
          </a:ln>
        </p:spPr>
        <p:txBody>
          <a:bodyPr anchorCtr="0" anchor="t" bIns="45700" lIns="91425" spcFirstLastPara="1" rIns="91425" wrap="square" tIns="45700">
            <a:noAutofit/>
          </a:bodyPr>
          <a:lstStyle/>
          <a:p>
            <a:pPr indent="-330200" lvl="0" marL="342900" rtl="0" algn="l">
              <a:spcBef>
                <a:spcPts val="640"/>
              </a:spcBef>
              <a:spcAft>
                <a:spcPts val="0"/>
              </a:spcAft>
              <a:buClr>
                <a:schemeClr val="dk1"/>
              </a:buClr>
              <a:buSzPts val="3000"/>
              <a:buChar char="•"/>
            </a:pPr>
            <a:r>
              <a:rPr lang="fr-FR" sz="2000"/>
              <a:t>A good introduction to the difficult domain of medical data </a:t>
            </a:r>
            <a:r>
              <a:rPr lang="fr-FR" sz="2000"/>
              <a:t>analysis</a:t>
            </a:r>
            <a:endParaRPr sz="2000"/>
          </a:p>
          <a:p>
            <a:pPr indent="-330200" lvl="0" marL="342900" rtl="0" algn="l">
              <a:spcBef>
                <a:spcPts val="640"/>
              </a:spcBef>
              <a:spcAft>
                <a:spcPts val="0"/>
              </a:spcAft>
              <a:buClr>
                <a:schemeClr val="dk1"/>
              </a:buClr>
              <a:buSzPts val="3000"/>
              <a:buChar char="•"/>
            </a:pPr>
            <a:r>
              <a:rPr lang="fr-FR" sz="2000"/>
              <a:t>Curse of dimensionality</a:t>
            </a:r>
            <a:endParaRPr sz="1500"/>
          </a:p>
          <a:p>
            <a:pPr indent="-330200" lvl="0" marL="342900" rtl="0" algn="l">
              <a:spcBef>
                <a:spcPts val="640"/>
              </a:spcBef>
              <a:spcAft>
                <a:spcPts val="0"/>
              </a:spcAft>
              <a:buSzPts val="3000"/>
              <a:buChar char="•"/>
            </a:pPr>
            <a:r>
              <a:rPr lang="fr-FR" sz="2000"/>
              <a:t>Personal insights</a:t>
            </a:r>
            <a:endParaRPr sz="2000"/>
          </a:p>
          <a:p>
            <a:pPr indent="-222250" lvl="1" marL="742950" rtl="0" algn="l">
              <a:lnSpc>
                <a:spcPct val="100000"/>
              </a:lnSpc>
              <a:spcBef>
                <a:spcPts val="640"/>
              </a:spcBef>
              <a:spcAft>
                <a:spcPts val="0"/>
              </a:spcAft>
              <a:buClr>
                <a:srgbClr val="666666"/>
              </a:buClr>
              <a:buSzPts val="1800"/>
              <a:buChar char="–"/>
            </a:pPr>
            <a:r>
              <a:rPr lang="fr-FR" sz="1800">
                <a:solidFill>
                  <a:srgbClr val="666666"/>
                </a:solidFill>
              </a:rPr>
              <a:t>Data type </a:t>
            </a:r>
            <a:r>
              <a:rPr lang="fr-FR" sz="1400">
                <a:solidFill>
                  <a:srgbClr val="A5A5A5"/>
                </a:solidFill>
                <a:latin typeface="Raleway Thin"/>
                <a:ea typeface="Raleway Thin"/>
                <a:cs typeface="Raleway Thin"/>
                <a:sym typeface="Raleway Thin"/>
              </a:rPr>
              <a:t>: time series , not 4D f-MRI volumes</a:t>
            </a:r>
            <a:endParaRPr sz="1800">
              <a:solidFill>
                <a:srgbClr val="666666"/>
              </a:solidFill>
            </a:endParaRPr>
          </a:p>
          <a:p>
            <a:pPr indent="-222250" lvl="1" marL="742950" rtl="0" algn="l">
              <a:lnSpc>
                <a:spcPct val="100000"/>
              </a:lnSpc>
              <a:spcBef>
                <a:spcPts val="1000"/>
              </a:spcBef>
              <a:spcAft>
                <a:spcPts val="0"/>
              </a:spcAft>
              <a:buClr>
                <a:srgbClr val="666666"/>
              </a:buClr>
              <a:buSzPts val="1800"/>
              <a:buChar char="–"/>
            </a:pPr>
            <a:r>
              <a:rPr lang="fr-FR" sz="1800">
                <a:solidFill>
                  <a:srgbClr val="666666"/>
                </a:solidFill>
              </a:rPr>
              <a:t>Memory requirements </a:t>
            </a:r>
            <a:r>
              <a:rPr lang="fr-FR" sz="1400">
                <a:solidFill>
                  <a:srgbClr val="A5A5A5"/>
                </a:solidFill>
                <a:latin typeface="Raleway Thin"/>
                <a:ea typeface="Raleway Thin"/>
                <a:cs typeface="Raleway Thin"/>
                <a:sym typeface="Raleway Thin"/>
              </a:rPr>
              <a:t>: laptop GPU Nvidia T500 4Gb</a:t>
            </a:r>
            <a:endParaRPr sz="1400">
              <a:solidFill>
                <a:srgbClr val="A5A5A5"/>
              </a:solidFill>
              <a:latin typeface="Raleway Thin"/>
              <a:ea typeface="Raleway Thin"/>
              <a:cs typeface="Raleway Thin"/>
              <a:sym typeface="Raleway Thin"/>
            </a:endParaRPr>
          </a:p>
          <a:p>
            <a:pPr indent="-222250" lvl="1" marL="742950" rtl="0" algn="l">
              <a:lnSpc>
                <a:spcPct val="100000"/>
              </a:lnSpc>
              <a:spcBef>
                <a:spcPts val="1000"/>
              </a:spcBef>
              <a:spcAft>
                <a:spcPts val="0"/>
              </a:spcAft>
              <a:buClr>
                <a:srgbClr val="666666"/>
              </a:buClr>
              <a:buSzPts val="1800"/>
              <a:buChar char="–"/>
            </a:pPr>
            <a:r>
              <a:rPr lang="fr-FR" sz="1800">
                <a:solidFill>
                  <a:srgbClr val="666666"/>
                </a:solidFill>
              </a:rPr>
              <a:t>« Spectral graph convolutions » </a:t>
            </a:r>
            <a:endParaRPr sz="1800">
              <a:solidFill>
                <a:srgbClr val="666666"/>
              </a:solidFill>
            </a:endParaRPr>
          </a:p>
          <a:p>
            <a:pPr indent="-139700" lvl="0" marL="342900" rtl="0" algn="l">
              <a:spcBef>
                <a:spcPts val="1000"/>
              </a:spcBef>
              <a:spcAft>
                <a:spcPts val="0"/>
              </a:spcAft>
              <a:buClr>
                <a:schemeClr val="dk1"/>
              </a:buClr>
              <a:buSzPts val="3200"/>
              <a:buNone/>
            </a:pPr>
            <a:r>
              <a:t/>
            </a:r>
            <a:endParaRPr/>
          </a:p>
        </p:txBody>
      </p:sp>
      <p:sp>
        <p:nvSpPr>
          <p:cNvPr id="737" name="Google Shape;737;p28"/>
          <p:cNvSpPr txBox="1"/>
          <p:nvPr/>
        </p:nvSpPr>
        <p:spPr>
          <a:xfrm>
            <a:off x="699375" y="7112450"/>
            <a:ext cx="7317600" cy="582600"/>
          </a:xfrm>
          <a:prstGeom prst="rect">
            <a:avLst/>
          </a:prstGeom>
          <a:noFill/>
          <a:ln>
            <a:noFill/>
          </a:ln>
        </p:spPr>
        <p:txBody>
          <a:bodyPr anchorCtr="0" anchor="t" bIns="91425" lIns="91425" spcFirstLastPara="1" rIns="91425" wrap="square" tIns="91425">
            <a:spAutoFit/>
          </a:bodyPr>
          <a:lstStyle/>
          <a:p>
            <a:pPr indent="0" lvl="0" marL="0" marR="50800" rtl="0" algn="l">
              <a:lnSpc>
                <a:spcPct val="135000"/>
              </a:lnSpc>
              <a:spcBef>
                <a:spcPts val="0"/>
              </a:spcBef>
              <a:spcAft>
                <a:spcPts val="0"/>
              </a:spcAft>
              <a:buNone/>
            </a:pPr>
            <a:r>
              <a:rPr lang="fr-FR" sz="1100">
                <a:solidFill>
                  <a:srgbClr val="888888"/>
                </a:solidFill>
                <a:latin typeface="Raleway ExtraLight"/>
                <a:ea typeface="Raleway ExtraLight"/>
                <a:cs typeface="Raleway ExtraLight"/>
                <a:sym typeface="Raleway ExtraLight"/>
              </a:rPr>
              <a:t>[1] </a:t>
            </a:r>
            <a:r>
              <a:rPr lang="fr-FR" sz="1100">
                <a:solidFill>
                  <a:srgbClr val="888888"/>
                </a:solidFill>
                <a:latin typeface="Raleway ExtraLight"/>
                <a:ea typeface="Raleway ExtraLight"/>
                <a:cs typeface="Raleway ExtraLight"/>
                <a:sym typeface="Raleway ExtraLight"/>
              </a:rPr>
              <a:t>P. L. Bartlett, P. M. Long, G. Lugosi, and A. Tsigler, ‘Benign Overfitting in Linear Regression’, </a:t>
            </a:r>
            <a:r>
              <a:rPr i="1" lang="fr-FR" sz="1100">
                <a:solidFill>
                  <a:srgbClr val="888888"/>
                </a:solidFill>
                <a:latin typeface="Raleway ExtraLight"/>
                <a:ea typeface="Raleway ExtraLight"/>
                <a:cs typeface="Raleway ExtraLight"/>
                <a:sym typeface="Raleway ExtraLight"/>
              </a:rPr>
              <a:t>Proc. Natl. Acad. Sci. U.S.A.</a:t>
            </a:r>
            <a:r>
              <a:rPr lang="fr-FR" sz="1100">
                <a:solidFill>
                  <a:srgbClr val="888888"/>
                </a:solidFill>
                <a:latin typeface="Raleway ExtraLight"/>
                <a:ea typeface="Raleway ExtraLight"/>
                <a:cs typeface="Raleway ExtraLight"/>
                <a:sym typeface="Raleway ExtraLight"/>
              </a:rPr>
              <a:t>, vol. 117, no. 48, pp. 30063–30070, Dec. 2020, doi:</a:t>
            </a:r>
            <a:r>
              <a:rPr lang="fr-FR" sz="1100">
                <a:solidFill>
                  <a:srgbClr val="888888"/>
                </a:solidFill>
                <a:uFill>
                  <a:noFill/>
                </a:uFill>
                <a:latin typeface="Raleway ExtraLight"/>
                <a:ea typeface="Raleway ExtraLight"/>
                <a:cs typeface="Raleway ExtraLight"/>
                <a:sym typeface="Raleway ExtraLight"/>
                <a:hlinkClick r:id="rId3">
                  <a:extLst>
                    <a:ext uri="{A12FA001-AC4F-418D-AE19-62706E023703}">
                      <ahyp:hlinkClr val="tx"/>
                    </a:ext>
                  </a:extLst>
                </a:hlinkClick>
              </a:rPr>
              <a:t> 10.1073/pnas.1907378117</a:t>
            </a:r>
            <a:r>
              <a:rPr lang="fr-FR" sz="1100">
                <a:solidFill>
                  <a:srgbClr val="888888"/>
                </a:solidFill>
                <a:latin typeface="Raleway ExtraLight"/>
                <a:ea typeface="Raleway ExtraLight"/>
                <a:cs typeface="Raleway ExtraLight"/>
                <a:sym typeface="Raleway ExtraLight"/>
              </a:rPr>
              <a:t>.</a:t>
            </a:r>
            <a:endParaRPr sz="1100">
              <a:solidFill>
                <a:srgbClr val="888888"/>
              </a:solidFill>
              <a:latin typeface="Raleway ExtraLight"/>
              <a:ea typeface="Raleway ExtraLight"/>
              <a:cs typeface="Raleway ExtraLight"/>
              <a:sym typeface="Raleway Extra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29"/>
          <p:cNvSpPr txBox="1"/>
          <p:nvPr>
            <p:ph type="title"/>
          </p:nvPr>
        </p:nvSpPr>
        <p:spPr>
          <a:xfrm>
            <a:off x="457200" y="274650"/>
            <a:ext cx="2296200" cy="1143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Thank you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30"/>
          <p:cNvPicPr preferRelativeResize="0"/>
          <p:nvPr/>
        </p:nvPicPr>
        <p:blipFill>
          <a:blip r:embed="rId3">
            <a:alphaModFix/>
          </a:blip>
          <a:stretch>
            <a:fillRect/>
          </a:stretch>
        </p:blipFill>
        <p:spPr>
          <a:xfrm>
            <a:off x="272425" y="923775"/>
            <a:ext cx="4343925" cy="4845549"/>
          </a:xfrm>
          <a:prstGeom prst="rect">
            <a:avLst/>
          </a:prstGeom>
          <a:noFill/>
          <a:ln>
            <a:noFill/>
          </a:ln>
        </p:spPr>
      </p:pic>
      <p:sp>
        <p:nvSpPr>
          <p:cNvPr id="750" name="Google Shape;750;p30"/>
          <p:cNvSpPr txBox="1"/>
          <p:nvPr>
            <p:ph type="title"/>
          </p:nvPr>
        </p:nvSpPr>
        <p:spPr>
          <a:xfrm>
            <a:off x="457200" y="274638"/>
            <a:ext cx="8229600" cy="1143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Training curves</a:t>
            </a:r>
            <a:endParaRPr/>
          </a:p>
        </p:txBody>
      </p:sp>
      <p:sp>
        <p:nvSpPr>
          <p:cNvPr id="751" name="Google Shape;751;p30"/>
          <p:cNvSpPr txBox="1"/>
          <p:nvPr/>
        </p:nvSpPr>
        <p:spPr>
          <a:xfrm>
            <a:off x="1173275" y="3850700"/>
            <a:ext cx="1882500" cy="7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solidFill>
                  <a:srgbClr val="76923C"/>
                </a:solidFill>
                <a:latin typeface="Raleway"/>
                <a:ea typeface="Raleway"/>
                <a:cs typeface="Raleway"/>
                <a:sym typeface="Raleway"/>
              </a:rPr>
              <a:t>GRAPH BASED</a:t>
            </a:r>
            <a:endParaRPr sz="1200">
              <a:solidFill>
                <a:srgbClr val="76923C"/>
              </a:solidFill>
              <a:latin typeface="Raleway"/>
              <a:ea typeface="Raleway"/>
              <a:cs typeface="Raleway"/>
              <a:sym typeface="Raleway"/>
            </a:endParaRPr>
          </a:p>
        </p:txBody>
      </p:sp>
      <p:sp>
        <p:nvSpPr>
          <p:cNvPr id="752" name="Google Shape;752;p30"/>
          <p:cNvSpPr txBox="1"/>
          <p:nvPr/>
        </p:nvSpPr>
        <p:spPr>
          <a:xfrm>
            <a:off x="570225" y="5147000"/>
            <a:ext cx="23334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000">
                <a:solidFill>
                  <a:srgbClr val="4A86E8"/>
                </a:solidFill>
                <a:latin typeface="Raleway"/>
                <a:ea typeface="Raleway"/>
                <a:cs typeface="Raleway"/>
                <a:sym typeface="Raleway"/>
              </a:rPr>
              <a:t>DENSE NEURAL NETWORK</a:t>
            </a:r>
            <a:endParaRPr sz="1000">
              <a:solidFill>
                <a:srgbClr val="4A86E8"/>
              </a:solidFill>
              <a:latin typeface="Raleway"/>
              <a:ea typeface="Raleway"/>
              <a:cs typeface="Raleway"/>
              <a:sym typeface="Raleway"/>
            </a:endParaRPr>
          </a:p>
        </p:txBody>
      </p:sp>
      <p:sp>
        <p:nvSpPr>
          <p:cNvPr id="753" name="Google Shape;753;p30"/>
          <p:cNvSpPr txBox="1"/>
          <p:nvPr/>
        </p:nvSpPr>
        <p:spPr>
          <a:xfrm>
            <a:off x="3050100" y="2672775"/>
            <a:ext cx="23334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800">
                <a:solidFill>
                  <a:srgbClr val="4A86E8"/>
                </a:solidFill>
                <a:latin typeface="Raleway"/>
                <a:ea typeface="Raleway"/>
                <a:cs typeface="Raleway"/>
                <a:sym typeface="Raleway"/>
              </a:rPr>
              <a:t>DENSE NEURAL NETWORK</a:t>
            </a:r>
            <a:endParaRPr sz="800">
              <a:solidFill>
                <a:srgbClr val="4A86E8"/>
              </a:solidFill>
              <a:latin typeface="Raleway"/>
              <a:ea typeface="Raleway"/>
              <a:cs typeface="Raleway"/>
              <a:sym typeface="Raleway"/>
            </a:endParaRPr>
          </a:p>
        </p:txBody>
      </p:sp>
      <p:sp>
        <p:nvSpPr>
          <p:cNvPr id="754" name="Google Shape;754;p30"/>
          <p:cNvSpPr txBox="1"/>
          <p:nvPr/>
        </p:nvSpPr>
        <p:spPr>
          <a:xfrm>
            <a:off x="3275550" y="3462825"/>
            <a:ext cx="1882500" cy="7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solidFill>
                  <a:srgbClr val="76923C"/>
                </a:solidFill>
                <a:latin typeface="Raleway"/>
                <a:ea typeface="Raleway"/>
                <a:cs typeface="Raleway"/>
                <a:sym typeface="Raleway"/>
              </a:rPr>
              <a:t>GRAPH BASED</a:t>
            </a:r>
            <a:endParaRPr sz="1200">
              <a:solidFill>
                <a:srgbClr val="76923C"/>
              </a:solidFill>
              <a:latin typeface="Raleway"/>
              <a:ea typeface="Raleway"/>
              <a:cs typeface="Raleway"/>
              <a:sym typeface="Raleway"/>
            </a:endParaRPr>
          </a:p>
        </p:txBody>
      </p:sp>
      <p:cxnSp>
        <p:nvCxnSpPr>
          <p:cNvPr id="755" name="Google Shape;755;p30"/>
          <p:cNvCxnSpPr/>
          <p:nvPr/>
        </p:nvCxnSpPr>
        <p:spPr>
          <a:xfrm>
            <a:off x="3033875" y="3296025"/>
            <a:ext cx="0" cy="834900"/>
          </a:xfrm>
          <a:prstGeom prst="straightConnector1">
            <a:avLst/>
          </a:prstGeom>
          <a:noFill/>
          <a:ln cap="flat" cmpd="sng" w="9525">
            <a:solidFill>
              <a:schemeClr val="dk2"/>
            </a:solidFill>
            <a:prstDash val="dot"/>
            <a:round/>
            <a:headEnd len="med" w="med" type="none"/>
            <a:tailEnd len="med" w="med" type="none"/>
          </a:ln>
        </p:spPr>
      </p:cxnSp>
      <p:sp>
        <p:nvSpPr>
          <p:cNvPr id="756" name="Google Shape;756;p30"/>
          <p:cNvSpPr/>
          <p:nvPr/>
        </p:nvSpPr>
        <p:spPr>
          <a:xfrm>
            <a:off x="2963975" y="4037175"/>
            <a:ext cx="139800" cy="135600"/>
          </a:xfrm>
          <a:prstGeom prst="star5">
            <a:avLst>
              <a:gd fmla="val 19098" name="adj"/>
              <a:gd fmla="val 105146" name="hf"/>
              <a:gd fmla="val 110557" name="vf"/>
            </a:avLst>
          </a:prstGeom>
          <a:solidFill>
            <a:srgbClr val="0070C0"/>
          </a:solid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p30"/>
          <p:cNvSpPr txBox="1"/>
          <p:nvPr/>
        </p:nvSpPr>
        <p:spPr>
          <a:xfrm>
            <a:off x="2764500" y="4130925"/>
            <a:ext cx="23334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800">
                <a:solidFill>
                  <a:srgbClr val="4A86E8"/>
                </a:solidFill>
                <a:latin typeface="Raleway"/>
                <a:ea typeface="Raleway"/>
                <a:cs typeface="Raleway"/>
                <a:sym typeface="Raleway"/>
              </a:rPr>
              <a:t>OVERFITTING POINT</a:t>
            </a:r>
            <a:endParaRPr sz="800">
              <a:solidFill>
                <a:srgbClr val="4A86E8"/>
              </a:solidFill>
              <a:latin typeface="Raleway"/>
              <a:ea typeface="Raleway"/>
              <a:cs typeface="Raleway"/>
              <a:sym typeface="Raleway"/>
            </a:endParaRPr>
          </a:p>
        </p:txBody>
      </p:sp>
      <p:pic>
        <p:nvPicPr>
          <p:cNvPr id="758" name="Google Shape;758;p30"/>
          <p:cNvPicPr preferRelativeResize="0"/>
          <p:nvPr/>
        </p:nvPicPr>
        <p:blipFill>
          <a:blip r:embed="rId4">
            <a:alphaModFix/>
          </a:blip>
          <a:stretch>
            <a:fillRect/>
          </a:stretch>
        </p:blipFill>
        <p:spPr>
          <a:xfrm>
            <a:off x="4701775" y="998475"/>
            <a:ext cx="4442224" cy="4770859"/>
          </a:xfrm>
          <a:prstGeom prst="rect">
            <a:avLst/>
          </a:prstGeom>
          <a:noFill/>
          <a:ln>
            <a:noFill/>
          </a:ln>
        </p:spPr>
      </p:pic>
      <p:sp>
        <p:nvSpPr>
          <p:cNvPr id="759" name="Google Shape;759;p30"/>
          <p:cNvSpPr txBox="1"/>
          <p:nvPr/>
        </p:nvSpPr>
        <p:spPr>
          <a:xfrm>
            <a:off x="7093000" y="2283750"/>
            <a:ext cx="23334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800">
                <a:solidFill>
                  <a:srgbClr val="4A86E8"/>
                </a:solidFill>
                <a:latin typeface="Raleway"/>
                <a:ea typeface="Raleway"/>
                <a:cs typeface="Raleway"/>
                <a:sym typeface="Raleway"/>
              </a:rPr>
              <a:t>OVERFITTING POINT</a:t>
            </a:r>
            <a:endParaRPr sz="800">
              <a:solidFill>
                <a:srgbClr val="4A86E8"/>
              </a:solidFill>
              <a:latin typeface="Raleway"/>
              <a:ea typeface="Raleway"/>
              <a:cs typeface="Raleway"/>
              <a:sym typeface="Raleway"/>
            </a:endParaRPr>
          </a:p>
        </p:txBody>
      </p:sp>
      <p:cxnSp>
        <p:nvCxnSpPr>
          <p:cNvPr id="760" name="Google Shape;760;p30"/>
          <p:cNvCxnSpPr/>
          <p:nvPr/>
        </p:nvCxnSpPr>
        <p:spPr>
          <a:xfrm>
            <a:off x="7249675" y="2672775"/>
            <a:ext cx="0" cy="834900"/>
          </a:xfrm>
          <a:prstGeom prst="straightConnector1">
            <a:avLst/>
          </a:prstGeom>
          <a:noFill/>
          <a:ln cap="flat" cmpd="sng" w="9525">
            <a:solidFill>
              <a:schemeClr val="dk2"/>
            </a:solidFill>
            <a:prstDash val="dot"/>
            <a:round/>
            <a:headEnd len="med" w="med" type="none"/>
            <a:tailEnd len="med" w="med" type="none"/>
          </a:ln>
        </p:spPr>
      </p:cxnSp>
      <p:sp>
        <p:nvSpPr>
          <p:cNvPr id="761" name="Google Shape;761;p30"/>
          <p:cNvSpPr txBox="1"/>
          <p:nvPr/>
        </p:nvSpPr>
        <p:spPr>
          <a:xfrm>
            <a:off x="5394725" y="1196125"/>
            <a:ext cx="23334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700">
                <a:solidFill>
                  <a:srgbClr val="4A86E8"/>
                </a:solidFill>
                <a:latin typeface="Raleway"/>
                <a:ea typeface="Raleway"/>
                <a:cs typeface="Raleway"/>
                <a:sym typeface="Raleway"/>
              </a:rPr>
              <a:t>DENSE NEURAL NETWORK</a:t>
            </a:r>
            <a:endParaRPr sz="700">
              <a:solidFill>
                <a:srgbClr val="4A86E8"/>
              </a:solidFill>
              <a:latin typeface="Raleway"/>
              <a:ea typeface="Raleway"/>
              <a:cs typeface="Raleway"/>
              <a:sym typeface="Raleway"/>
            </a:endParaRPr>
          </a:p>
        </p:txBody>
      </p:sp>
      <p:sp>
        <p:nvSpPr>
          <p:cNvPr id="762" name="Google Shape;762;p30"/>
          <p:cNvSpPr/>
          <p:nvPr/>
        </p:nvSpPr>
        <p:spPr>
          <a:xfrm>
            <a:off x="7179775" y="2537175"/>
            <a:ext cx="139800" cy="135600"/>
          </a:xfrm>
          <a:prstGeom prst="star5">
            <a:avLst>
              <a:gd fmla="val 19098" name="adj"/>
              <a:gd fmla="val 105146" name="hf"/>
              <a:gd fmla="val 110557" name="vf"/>
            </a:avLst>
          </a:prstGeom>
          <a:solidFill>
            <a:srgbClr val="0070C0"/>
          </a:solidFill>
          <a:ln cap="flat" cmpd="sng" w="9525">
            <a:solidFill>
              <a:srgbClr val="0070C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3" name="Google Shape;763;p30"/>
          <p:cNvSpPr txBox="1"/>
          <p:nvPr/>
        </p:nvSpPr>
        <p:spPr>
          <a:xfrm>
            <a:off x="5524425" y="1769075"/>
            <a:ext cx="1882500" cy="7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solidFill>
                  <a:srgbClr val="76923C"/>
                </a:solidFill>
                <a:latin typeface="Raleway"/>
                <a:ea typeface="Raleway"/>
                <a:cs typeface="Raleway"/>
                <a:sym typeface="Raleway"/>
              </a:rPr>
              <a:t>GRAPH BASED</a:t>
            </a:r>
            <a:endParaRPr sz="1200">
              <a:solidFill>
                <a:srgbClr val="76923C"/>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31"/>
          <p:cNvSpPr txBox="1"/>
          <p:nvPr>
            <p:ph type="title"/>
          </p:nvPr>
        </p:nvSpPr>
        <p:spPr>
          <a:xfrm>
            <a:off x="457200" y="274638"/>
            <a:ext cx="8229600" cy="1143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Dense Neural Network VS Graph Convolution</a:t>
            </a:r>
            <a:endParaRPr/>
          </a:p>
        </p:txBody>
      </p:sp>
      <p:pic>
        <p:nvPicPr>
          <p:cNvPr id="770" name="Google Shape;770;p31"/>
          <p:cNvPicPr preferRelativeResize="0"/>
          <p:nvPr/>
        </p:nvPicPr>
        <p:blipFill>
          <a:blip r:embed="rId3">
            <a:alphaModFix/>
          </a:blip>
          <a:stretch>
            <a:fillRect/>
          </a:stretch>
        </p:blipFill>
        <p:spPr>
          <a:xfrm>
            <a:off x="1646376" y="1975872"/>
            <a:ext cx="6792899" cy="3525801"/>
          </a:xfrm>
          <a:prstGeom prst="rect">
            <a:avLst/>
          </a:prstGeom>
          <a:noFill/>
          <a:ln>
            <a:noFill/>
          </a:ln>
        </p:spPr>
      </p:pic>
      <p:sp>
        <p:nvSpPr>
          <p:cNvPr id="771" name="Google Shape;771;p31"/>
          <p:cNvSpPr txBox="1"/>
          <p:nvPr/>
        </p:nvSpPr>
        <p:spPr>
          <a:xfrm>
            <a:off x="3275200" y="3636525"/>
            <a:ext cx="8115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solidFill>
                  <a:srgbClr val="0070C0"/>
                </a:solidFill>
                <a:latin typeface="Raleway"/>
                <a:ea typeface="Raleway"/>
                <a:cs typeface="Raleway"/>
                <a:sym typeface="Raleway"/>
              </a:rPr>
              <a:t>63.6%</a:t>
            </a:r>
            <a:endParaRPr>
              <a:solidFill>
                <a:srgbClr val="0070C0"/>
              </a:solidFill>
              <a:latin typeface="Raleway"/>
              <a:ea typeface="Raleway"/>
              <a:cs typeface="Raleway"/>
              <a:sym typeface="Raleway"/>
            </a:endParaRPr>
          </a:p>
        </p:txBody>
      </p:sp>
      <p:sp>
        <p:nvSpPr>
          <p:cNvPr id="772" name="Google Shape;772;p31"/>
          <p:cNvSpPr txBox="1"/>
          <p:nvPr/>
        </p:nvSpPr>
        <p:spPr>
          <a:xfrm>
            <a:off x="5935425" y="2351475"/>
            <a:ext cx="811500" cy="5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solidFill>
                  <a:srgbClr val="00B050"/>
                </a:solidFill>
                <a:latin typeface="Raleway"/>
                <a:ea typeface="Raleway"/>
                <a:cs typeface="Raleway"/>
                <a:sym typeface="Raleway"/>
              </a:rPr>
              <a:t>68.9%</a:t>
            </a:r>
            <a:endParaRPr>
              <a:solidFill>
                <a:srgbClr val="00B050"/>
              </a:solidFill>
              <a:latin typeface="Raleway"/>
              <a:ea typeface="Raleway"/>
              <a:cs typeface="Raleway"/>
              <a:sym typeface="Raleway"/>
            </a:endParaRPr>
          </a:p>
        </p:txBody>
      </p:sp>
      <p:sp>
        <p:nvSpPr>
          <p:cNvPr id="773" name="Google Shape;773;p31"/>
          <p:cNvSpPr txBox="1"/>
          <p:nvPr/>
        </p:nvSpPr>
        <p:spPr>
          <a:xfrm>
            <a:off x="5659275" y="2187975"/>
            <a:ext cx="1882500" cy="7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200">
                <a:solidFill>
                  <a:srgbClr val="76923C"/>
                </a:solidFill>
                <a:latin typeface="Raleway"/>
                <a:ea typeface="Raleway"/>
                <a:cs typeface="Raleway"/>
                <a:sym typeface="Raleway"/>
              </a:rPr>
              <a:t>GRAPH BASED</a:t>
            </a:r>
            <a:endParaRPr sz="1200">
              <a:solidFill>
                <a:srgbClr val="76923C"/>
              </a:solidFill>
              <a:latin typeface="Raleway"/>
              <a:ea typeface="Raleway"/>
              <a:cs typeface="Raleway"/>
              <a:sym typeface="Raleway"/>
            </a:endParaRPr>
          </a:p>
        </p:txBody>
      </p:sp>
      <p:sp>
        <p:nvSpPr>
          <p:cNvPr id="774" name="Google Shape;774;p31"/>
          <p:cNvSpPr txBox="1"/>
          <p:nvPr/>
        </p:nvSpPr>
        <p:spPr>
          <a:xfrm>
            <a:off x="2835575" y="3521725"/>
            <a:ext cx="23334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000">
                <a:solidFill>
                  <a:srgbClr val="4A86E8"/>
                </a:solidFill>
                <a:latin typeface="Raleway"/>
                <a:ea typeface="Raleway"/>
                <a:cs typeface="Raleway"/>
                <a:sym typeface="Raleway"/>
              </a:rPr>
              <a:t>DENSE NEURAL NETWORK</a:t>
            </a:r>
            <a:endParaRPr sz="1000">
              <a:solidFill>
                <a:srgbClr val="4A86E8"/>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32"/>
          <p:cNvSpPr txBox="1"/>
          <p:nvPr>
            <p:ph type="title"/>
          </p:nvPr>
        </p:nvSpPr>
        <p:spPr>
          <a:xfrm>
            <a:off x="457200" y="274650"/>
            <a:ext cx="8600700" cy="1143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Analogy : Graph convolutions and Image denoising</a:t>
            </a:r>
            <a:endParaRPr/>
          </a:p>
        </p:txBody>
      </p:sp>
      <p:pic>
        <p:nvPicPr>
          <p:cNvPr id="781" name="Google Shape;781;p32"/>
          <p:cNvPicPr preferRelativeResize="0"/>
          <p:nvPr/>
        </p:nvPicPr>
        <p:blipFill>
          <a:blip r:embed="rId3">
            <a:alphaModFix/>
          </a:blip>
          <a:stretch>
            <a:fillRect/>
          </a:stretch>
        </p:blipFill>
        <p:spPr>
          <a:xfrm>
            <a:off x="769009" y="748227"/>
            <a:ext cx="7977073" cy="5772475"/>
          </a:xfrm>
          <a:prstGeom prst="rect">
            <a:avLst/>
          </a:prstGeom>
          <a:noFill/>
          <a:ln>
            <a:noFill/>
          </a:ln>
        </p:spPr>
      </p:pic>
      <p:cxnSp>
        <p:nvCxnSpPr>
          <p:cNvPr id="782" name="Google Shape;782;p32"/>
          <p:cNvCxnSpPr/>
          <p:nvPr/>
        </p:nvCxnSpPr>
        <p:spPr>
          <a:xfrm>
            <a:off x="3528825" y="3278950"/>
            <a:ext cx="608700" cy="366300"/>
          </a:xfrm>
          <a:prstGeom prst="straightConnector1">
            <a:avLst/>
          </a:prstGeom>
          <a:noFill/>
          <a:ln cap="flat" cmpd="sng" w="152400">
            <a:solidFill>
              <a:srgbClr val="FF0000"/>
            </a:solidFill>
            <a:prstDash val="solid"/>
            <a:round/>
            <a:headEnd len="med" w="med" type="none"/>
            <a:tailEnd len="med" w="med" type="none"/>
          </a:ln>
        </p:spPr>
      </p:cxnSp>
      <p:cxnSp>
        <p:nvCxnSpPr>
          <p:cNvPr id="783" name="Google Shape;783;p32"/>
          <p:cNvCxnSpPr/>
          <p:nvPr/>
        </p:nvCxnSpPr>
        <p:spPr>
          <a:xfrm flipH="1" rot="10800000">
            <a:off x="4385500" y="3239550"/>
            <a:ext cx="490500" cy="445200"/>
          </a:xfrm>
          <a:prstGeom prst="straightConnector1">
            <a:avLst/>
          </a:prstGeom>
          <a:noFill/>
          <a:ln cap="flat" cmpd="sng" w="152400">
            <a:solidFill>
              <a:srgbClr val="FF0000"/>
            </a:solidFill>
            <a:prstDash val="solid"/>
            <a:round/>
            <a:headEnd len="med" w="med" type="none"/>
            <a:tailEnd len="med" w="med" type="none"/>
          </a:ln>
        </p:spPr>
      </p:cxnSp>
      <p:cxnSp>
        <p:nvCxnSpPr>
          <p:cNvPr id="784" name="Google Shape;784;p32"/>
          <p:cNvCxnSpPr/>
          <p:nvPr/>
        </p:nvCxnSpPr>
        <p:spPr>
          <a:xfrm>
            <a:off x="4385500" y="3780575"/>
            <a:ext cx="552300" cy="366300"/>
          </a:xfrm>
          <a:prstGeom prst="straightConnector1">
            <a:avLst/>
          </a:prstGeom>
          <a:noFill/>
          <a:ln cap="flat" cmpd="sng" w="152400">
            <a:solidFill>
              <a:srgbClr val="FF0000"/>
            </a:solidFill>
            <a:prstDash val="solid"/>
            <a:round/>
            <a:headEnd len="med" w="med" type="none"/>
            <a:tailEnd len="med" w="med" type="none"/>
          </a:ln>
        </p:spPr>
      </p:cxnSp>
      <p:cxnSp>
        <p:nvCxnSpPr>
          <p:cNvPr id="785" name="Google Shape;785;p32"/>
          <p:cNvCxnSpPr/>
          <p:nvPr/>
        </p:nvCxnSpPr>
        <p:spPr>
          <a:xfrm flipH="1" rot="10800000">
            <a:off x="3714800" y="3797625"/>
            <a:ext cx="490500" cy="490200"/>
          </a:xfrm>
          <a:prstGeom prst="straightConnector1">
            <a:avLst/>
          </a:prstGeom>
          <a:noFill/>
          <a:ln cap="flat" cmpd="sng" w="152400">
            <a:solidFill>
              <a:srgbClr val="FF0000"/>
            </a:solidFill>
            <a:prstDash val="solid"/>
            <a:round/>
            <a:headEnd len="med" w="med" type="none"/>
            <a:tailEnd len="med" w="med" type="none"/>
          </a:ln>
        </p:spPr>
      </p:cxnSp>
      <p:sp>
        <p:nvSpPr>
          <p:cNvPr id="786" name="Google Shape;786;p32"/>
          <p:cNvSpPr txBox="1"/>
          <p:nvPr/>
        </p:nvSpPr>
        <p:spPr>
          <a:xfrm>
            <a:off x="3968425" y="4039825"/>
            <a:ext cx="25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1/5</a:t>
            </a:r>
            <a:endParaRPr/>
          </a:p>
        </p:txBody>
      </p:sp>
      <p:sp>
        <p:nvSpPr>
          <p:cNvPr id="787" name="Google Shape;787;p32"/>
          <p:cNvSpPr txBox="1"/>
          <p:nvPr/>
        </p:nvSpPr>
        <p:spPr>
          <a:xfrm>
            <a:off x="3528825" y="3434363"/>
            <a:ext cx="25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1/5</a:t>
            </a:r>
            <a:endParaRPr/>
          </a:p>
        </p:txBody>
      </p:sp>
      <p:sp>
        <p:nvSpPr>
          <p:cNvPr id="788" name="Google Shape;788;p32"/>
          <p:cNvSpPr txBox="1"/>
          <p:nvPr/>
        </p:nvSpPr>
        <p:spPr>
          <a:xfrm>
            <a:off x="4340450" y="3034163"/>
            <a:ext cx="25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1/5</a:t>
            </a:r>
            <a:endParaRPr/>
          </a:p>
        </p:txBody>
      </p:sp>
      <p:sp>
        <p:nvSpPr>
          <p:cNvPr id="789" name="Google Shape;789;p32"/>
          <p:cNvSpPr txBox="1"/>
          <p:nvPr/>
        </p:nvSpPr>
        <p:spPr>
          <a:xfrm>
            <a:off x="4572000" y="3645238"/>
            <a:ext cx="25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1/5</a:t>
            </a:r>
            <a:endParaRPr/>
          </a:p>
        </p:txBody>
      </p:sp>
      <p:sp>
        <p:nvSpPr>
          <p:cNvPr id="790" name="Google Shape;790;p32"/>
          <p:cNvSpPr txBox="1"/>
          <p:nvPr/>
        </p:nvSpPr>
        <p:spPr>
          <a:xfrm>
            <a:off x="4087300" y="3261988"/>
            <a:ext cx="25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t>1/5</a:t>
            </a:r>
            <a:endParaRPr/>
          </a:p>
        </p:txBody>
      </p:sp>
      <p:pic>
        <p:nvPicPr>
          <p:cNvPr id="791" name="Google Shape;791;p32"/>
          <p:cNvPicPr preferRelativeResize="0"/>
          <p:nvPr/>
        </p:nvPicPr>
        <p:blipFill>
          <a:blip r:embed="rId4">
            <a:alphaModFix/>
          </a:blip>
          <a:stretch>
            <a:fillRect/>
          </a:stretch>
        </p:blipFill>
        <p:spPr>
          <a:xfrm>
            <a:off x="6707150" y="4231501"/>
            <a:ext cx="3039651" cy="2029050"/>
          </a:xfrm>
          <a:prstGeom prst="rect">
            <a:avLst/>
          </a:prstGeom>
          <a:noFill/>
          <a:ln>
            <a:noFill/>
          </a:ln>
        </p:spPr>
      </p:pic>
      <p:sp>
        <p:nvSpPr>
          <p:cNvPr id="792" name="Google Shape;792;p32"/>
          <p:cNvSpPr txBox="1"/>
          <p:nvPr/>
        </p:nvSpPr>
        <p:spPr>
          <a:xfrm>
            <a:off x="5884725" y="1503650"/>
            <a:ext cx="1397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a:ea typeface="Raleway"/>
                <a:cs typeface="Raleway"/>
                <a:sym typeface="Raleway"/>
              </a:rPr>
              <a:t>MEAN</a:t>
            </a:r>
            <a:r>
              <a:rPr lang="fr-FR">
                <a:latin typeface="Raleway"/>
                <a:ea typeface="Raleway"/>
                <a:cs typeface="Raleway"/>
                <a:sym typeface="Raleway"/>
              </a:rPr>
              <a:t> FILTER</a:t>
            </a:r>
            <a:endParaRPr>
              <a:latin typeface="Raleway"/>
              <a:ea typeface="Raleway"/>
              <a:cs typeface="Raleway"/>
              <a:sym typeface="Raleway"/>
            </a:endParaRPr>
          </a:p>
        </p:txBody>
      </p:sp>
      <p:grpSp>
        <p:nvGrpSpPr>
          <p:cNvPr id="793" name="Google Shape;793;p32"/>
          <p:cNvGrpSpPr/>
          <p:nvPr/>
        </p:nvGrpSpPr>
        <p:grpSpPr>
          <a:xfrm>
            <a:off x="6084775" y="1786350"/>
            <a:ext cx="1104300" cy="831300"/>
            <a:chOff x="6084775" y="1786350"/>
            <a:chExt cx="1104300" cy="831300"/>
          </a:xfrm>
        </p:grpSpPr>
        <p:sp>
          <p:nvSpPr>
            <p:cNvPr id="794" name="Google Shape;794;p32"/>
            <p:cNvSpPr txBox="1"/>
            <p:nvPr/>
          </p:nvSpPr>
          <p:spPr>
            <a:xfrm>
              <a:off x="6084775" y="1786350"/>
              <a:ext cx="110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Raleway"/>
                  <a:ea typeface="Raleway"/>
                  <a:cs typeface="Raleway"/>
                  <a:sym typeface="Raleway"/>
                </a:rPr>
                <a:t>0   ⅕   0</a:t>
              </a:r>
              <a:endParaRPr>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⅕  ⅕  ⅕</a:t>
              </a:r>
              <a:endParaRPr>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0   ⅕   0</a:t>
              </a:r>
              <a:endParaRPr>
                <a:latin typeface="Raleway"/>
                <a:ea typeface="Raleway"/>
                <a:cs typeface="Raleway"/>
                <a:sym typeface="Raleway"/>
              </a:endParaRPr>
            </a:p>
          </p:txBody>
        </p:sp>
        <p:sp>
          <p:nvSpPr>
            <p:cNvPr id="795" name="Google Shape;795;p32"/>
            <p:cNvSpPr/>
            <p:nvPr/>
          </p:nvSpPr>
          <p:spPr>
            <a:xfrm>
              <a:off x="6115725" y="1887663"/>
              <a:ext cx="828600" cy="6765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idx="1" type="body"/>
          </p:nvPr>
        </p:nvSpPr>
        <p:spPr>
          <a:xfrm>
            <a:off x="865825" y="1298525"/>
            <a:ext cx="7821000" cy="19848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fr-FR" sz="2400"/>
              <a:t>Disease prediction </a:t>
            </a:r>
            <a:endParaRPr sz="2400"/>
          </a:p>
          <a:p>
            <a:pPr indent="0" lvl="0" marL="0" rtl="0" algn="l">
              <a:lnSpc>
                <a:spcPct val="150000"/>
              </a:lnSpc>
              <a:spcBef>
                <a:spcPts val="640"/>
              </a:spcBef>
              <a:spcAft>
                <a:spcPts val="0"/>
              </a:spcAft>
              <a:buNone/>
            </a:pPr>
            <a:r>
              <a:rPr lang="fr-FR" sz="2400"/>
              <a:t>Contribution: Graph Convolution Networks </a:t>
            </a:r>
            <a:r>
              <a:rPr baseline="30000" lang="fr-FR" sz="2400"/>
              <a:t>[*]</a:t>
            </a:r>
            <a:endParaRPr sz="2400"/>
          </a:p>
          <a:p>
            <a:pPr indent="0" lvl="0" marL="0" rtl="0" algn="l">
              <a:lnSpc>
                <a:spcPct val="150000"/>
              </a:lnSpc>
              <a:spcBef>
                <a:spcPts val="640"/>
              </a:spcBef>
              <a:spcAft>
                <a:spcPts val="0"/>
              </a:spcAft>
              <a:buNone/>
            </a:pPr>
            <a:r>
              <a:rPr lang="fr-FR" sz="2400"/>
              <a:t>Datasets : ABIDE </a:t>
            </a:r>
            <a:r>
              <a:rPr lang="fr-FR" sz="1800"/>
              <a:t>→</a:t>
            </a:r>
            <a:r>
              <a:rPr lang="fr-FR" sz="2400"/>
              <a:t> Autism  </a:t>
            </a:r>
            <a:r>
              <a:rPr lang="fr-FR" sz="2400">
                <a:solidFill>
                  <a:srgbClr val="7F7F7F"/>
                </a:solidFill>
              </a:rPr>
              <a:t>|</a:t>
            </a:r>
            <a:r>
              <a:rPr lang="fr-FR" sz="2400"/>
              <a:t> </a:t>
            </a:r>
            <a:r>
              <a:rPr lang="fr-FR" sz="2400">
                <a:solidFill>
                  <a:srgbClr val="888888"/>
                </a:solidFill>
              </a:rPr>
              <a:t>ADNI </a:t>
            </a:r>
            <a:r>
              <a:rPr lang="fr-FR" sz="1800">
                <a:solidFill>
                  <a:srgbClr val="888888"/>
                </a:solidFill>
              </a:rPr>
              <a:t>→</a:t>
            </a:r>
            <a:r>
              <a:rPr lang="fr-FR" sz="2400">
                <a:solidFill>
                  <a:srgbClr val="888888"/>
                </a:solidFill>
              </a:rPr>
              <a:t> Alzheimer</a:t>
            </a:r>
            <a:endParaRPr sz="2400">
              <a:solidFill>
                <a:srgbClr val="888888"/>
              </a:solidFill>
            </a:endParaRPr>
          </a:p>
          <a:p>
            <a:pPr indent="-342900" lvl="0" marL="342900" rtl="0" algn="l">
              <a:lnSpc>
                <a:spcPct val="150000"/>
              </a:lnSpc>
              <a:spcBef>
                <a:spcPts val="640"/>
              </a:spcBef>
              <a:spcAft>
                <a:spcPts val="0"/>
              </a:spcAft>
              <a:buClr>
                <a:schemeClr val="dk1"/>
              </a:buClr>
              <a:buSzPts val="3200"/>
              <a:buNone/>
            </a:pPr>
            <a:r>
              <a:t/>
            </a:r>
            <a:endParaRPr/>
          </a:p>
          <a:p>
            <a:pPr indent="-139700" lvl="0" marL="342900" rtl="0" algn="l">
              <a:lnSpc>
                <a:spcPct val="150000"/>
              </a:lnSpc>
              <a:spcBef>
                <a:spcPts val="640"/>
              </a:spcBef>
              <a:spcAft>
                <a:spcPts val="0"/>
              </a:spcAft>
              <a:buClr>
                <a:schemeClr val="dk1"/>
              </a:buClr>
              <a:buSzPts val="3200"/>
              <a:buNone/>
            </a:pPr>
            <a:r>
              <a:t/>
            </a:r>
            <a:endParaRPr>
              <a:solidFill>
                <a:srgbClr val="7F7F7F"/>
              </a:solidFill>
            </a:endParaRPr>
          </a:p>
          <a:p>
            <a:pPr indent="0" lvl="0" marL="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pic>
        <p:nvPicPr>
          <p:cNvPr id="99" name="Google Shape;99;p15"/>
          <p:cNvPicPr preferRelativeResize="0"/>
          <p:nvPr/>
        </p:nvPicPr>
        <p:blipFill rotWithShape="1">
          <a:blip r:embed="rId3">
            <a:alphaModFix/>
          </a:blip>
          <a:srcRect b="0" l="0" r="0" t="0"/>
          <a:stretch/>
        </p:blipFill>
        <p:spPr>
          <a:xfrm>
            <a:off x="5273010" y="3831327"/>
            <a:ext cx="3136265" cy="2377258"/>
          </a:xfrm>
          <a:prstGeom prst="rect">
            <a:avLst/>
          </a:prstGeom>
          <a:noFill/>
          <a:ln>
            <a:noFill/>
          </a:ln>
        </p:spPr>
      </p:pic>
      <p:sp>
        <p:nvSpPr>
          <p:cNvPr id="100" name="Google Shape;100;p15"/>
          <p:cNvSpPr txBox="1"/>
          <p:nvPr>
            <p:ph type="title"/>
          </p:nvPr>
        </p:nvSpPr>
        <p:spPr>
          <a:xfrm>
            <a:off x="457200" y="274644"/>
            <a:ext cx="8229600" cy="538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Paper overview</a:t>
            </a:r>
            <a:endParaRPr/>
          </a:p>
        </p:txBody>
      </p:sp>
      <p:pic>
        <p:nvPicPr>
          <p:cNvPr descr="Medical Cross And Health Pharmacy Logo Vector Template Template Download on  Pngtree | Medical logos inspiration, Medicine logo, Logo design health" id="101" name="Google Shape;101;p15"/>
          <p:cNvPicPr preferRelativeResize="0"/>
          <p:nvPr/>
        </p:nvPicPr>
        <p:blipFill rotWithShape="1">
          <a:blip r:embed="rId4">
            <a:alphaModFix/>
          </a:blip>
          <a:srcRect b="20944" l="14438" r="23530" t="18449"/>
          <a:stretch/>
        </p:blipFill>
        <p:spPr>
          <a:xfrm>
            <a:off x="138239" y="1273042"/>
            <a:ext cx="673100" cy="657625"/>
          </a:xfrm>
          <a:prstGeom prst="rect">
            <a:avLst/>
          </a:prstGeom>
          <a:noFill/>
          <a:ln>
            <a:noFill/>
          </a:ln>
        </p:spPr>
      </p:pic>
      <p:sp>
        <p:nvSpPr>
          <p:cNvPr id="102" name="Google Shape;102;p15"/>
          <p:cNvSpPr txBox="1"/>
          <p:nvPr/>
        </p:nvSpPr>
        <p:spPr>
          <a:xfrm>
            <a:off x="1204166" y="6251632"/>
            <a:ext cx="8297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rgbClr val="7F7F7F"/>
                </a:solidFill>
                <a:latin typeface="Raleway Light"/>
                <a:ea typeface="Raleway Light"/>
                <a:cs typeface="Raleway Light"/>
                <a:sym typeface="Raleway Light"/>
              </a:rPr>
              <a:t>[</a:t>
            </a:r>
            <a:r>
              <a:rPr lang="fr-FR" sz="1200" u="sng">
                <a:solidFill>
                  <a:srgbClr val="7F7F7F"/>
                </a:solidFill>
                <a:latin typeface="Raleway Light"/>
                <a:ea typeface="Raleway Light"/>
                <a:cs typeface="Raleway Light"/>
                <a:sym typeface="Raleway Light"/>
                <a:hlinkClick r:id="rId5">
                  <a:extLst>
                    <a:ext uri="{A12FA001-AC4F-418D-AE19-62706E023703}">
                      <ahyp:hlinkClr val="tx"/>
                    </a:ext>
                  </a:extLst>
                </a:hlinkClick>
              </a:rPr>
              <a:t>*</a:t>
            </a:r>
            <a:r>
              <a:rPr lang="fr-FR" sz="1200">
                <a:solidFill>
                  <a:srgbClr val="7F7F7F"/>
                </a:solidFill>
                <a:latin typeface="Raleway Light"/>
                <a:ea typeface="Raleway Light"/>
                <a:cs typeface="Raleway Light"/>
                <a:sym typeface="Raleway Light"/>
              </a:rPr>
              <a:t>] Semi-Supervised Classification with Graph Convolutional Networks - Thomas N. Kipf, Max Welling ICLR </a:t>
            </a:r>
            <a:r>
              <a:rPr b="1" lang="fr-FR" sz="1200">
                <a:solidFill>
                  <a:srgbClr val="7F7F7F"/>
                </a:solidFill>
                <a:latin typeface="Raleway"/>
                <a:ea typeface="Raleway"/>
                <a:cs typeface="Raleway"/>
                <a:sym typeface="Raleway"/>
              </a:rPr>
              <a:t>2017</a:t>
            </a:r>
            <a:endParaRPr b="1" sz="1200">
              <a:solidFill>
                <a:srgbClr val="7F7F7F"/>
              </a:solidFill>
              <a:latin typeface="Raleway"/>
              <a:ea typeface="Raleway"/>
              <a:cs typeface="Raleway"/>
              <a:sym typeface="Raleway"/>
            </a:endParaRPr>
          </a:p>
          <a:p>
            <a:pPr indent="0" lvl="0" marL="0" marR="0" rtl="0" algn="l">
              <a:spcBef>
                <a:spcPts val="0"/>
              </a:spcBef>
              <a:spcAft>
                <a:spcPts val="0"/>
              </a:spcAft>
              <a:buNone/>
            </a:pPr>
            <a:r>
              <a:t/>
            </a:r>
            <a:endParaRPr sz="1200">
              <a:solidFill>
                <a:srgbClr val="7F7F7F"/>
              </a:solidFill>
              <a:latin typeface="Raleway Light"/>
              <a:ea typeface="Raleway Light"/>
              <a:cs typeface="Raleway Light"/>
              <a:sym typeface="Raleway Light"/>
            </a:endParaRPr>
          </a:p>
        </p:txBody>
      </p:sp>
      <p:grpSp>
        <p:nvGrpSpPr>
          <p:cNvPr id="103" name="Google Shape;103;p15"/>
          <p:cNvGrpSpPr/>
          <p:nvPr/>
        </p:nvGrpSpPr>
        <p:grpSpPr>
          <a:xfrm>
            <a:off x="207162" y="2525869"/>
            <a:ext cx="535288" cy="538268"/>
            <a:chOff x="-665353" y="2763520"/>
            <a:chExt cx="547497" cy="550545"/>
          </a:xfrm>
        </p:grpSpPr>
        <p:sp>
          <p:nvSpPr>
            <p:cNvPr id="104" name="Google Shape;104;p15"/>
            <p:cNvSpPr/>
            <p:nvPr/>
          </p:nvSpPr>
          <p:spPr>
            <a:xfrm>
              <a:off x="-613664" y="2763520"/>
              <a:ext cx="451104" cy="48768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ataset | CSC Project" id="105" name="Google Shape;105;p15"/>
            <p:cNvPicPr preferRelativeResize="0"/>
            <p:nvPr/>
          </p:nvPicPr>
          <p:blipFill rotWithShape="1">
            <a:blip r:embed="rId6">
              <a:alphaModFix/>
            </a:blip>
            <a:srcRect b="0" l="0" r="0" t="0"/>
            <a:stretch/>
          </p:blipFill>
          <p:spPr>
            <a:xfrm>
              <a:off x="-665353" y="2766568"/>
              <a:ext cx="547497" cy="547497"/>
            </a:xfrm>
            <a:prstGeom prst="rect">
              <a:avLst/>
            </a:prstGeom>
            <a:noFill/>
            <a:ln>
              <a:noFill/>
            </a:ln>
          </p:spPr>
        </p:pic>
      </p:grpSp>
      <p:pic>
        <p:nvPicPr>
          <p:cNvPr id="106" name="Google Shape;106;p15"/>
          <p:cNvPicPr preferRelativeResize="0"/>
          <p:nvPr/>
        </p:nvPicPr>
        <p:blipFill rotWithShape="1">
          <a:blip r:embed="rId7">
            <a:alphaModFix/>
          </a:blip>
          <a:srcRect b="0" l="0" r="0" t="0"/>
          <a:stretch/>
        </p:blipFill>
        <p:spPr>
          <a:xfrm>
            <a:off x="-1903095" y="2933700"/>
            <a:ext cx="598889" cy="403860"/>
          </a:xfrm>
          <a:prstGeom prst="rect">
            <a:avLst/>
          </a:prstGeom>
          <a:noFill/>
          <a:ln>
            <a:noFill/>
          </a:ln>
        </p:spPr>
      </p:pic>
      <p:pic>
        <p:nvPicPr>
          <p:cNvPr id="107" name="Google Shape;107;p15"/>
          <p:cNvPicPr preferRelativeResize="0"/>
          <p:nvPr/>
        </p:nvPicPr>
        <p:blipFill rotWithShape="1">
          <a:blip r:embed="rId8">
            <a:alphaModFix/>
          </a:blip>
          <a:srcRect b="0" l="0" r="0" t="0"/>
          <a:stretch/>
        </p:blipFill>
        <p:spPr>
          <a:xfrm>
            <a:off x="178130" y="1996222"/>
            <a:ext cx="593351" cy="404813"/>
          </a:xfrm>
          <a:prstGeom prst="rect">
            <a:avLst/>
          </a:prstGeom>
          <a:noFill/>
          <a:ln>
            <a:noFill/>
          </a:ln>
        </p:spPr>
      </p:pic>
      <p:grpSp>
        <p:nvGrpSpPr>
          <p:cNvPr id="108" name="Google Shape;108;p15"/>
          <p:cNvGrpSpPr/>
          <p:nvPr/>
        </p:nvGrpSpPr>
        <p:grpSpPr>
          <a:xfrm>
            <a:off x="865832" y="3768999"/>
            <a:ext cx="3656065" cy="2321950"/>
            <a:chOff x="1489932" y="3831324"/>
            <a:chExt cx="3656065" cy="2321950"/>
          </a:xfrm>
        </p:grpSpPr>
        <p:grpSp>
          <p:nvGrpSpPr>
            <p:cNvPr id="109" name="Google Shape;109;p15"/>
            <p:cNvGrpSpPr/>
            <p:nvPr/>
          </p:nvGrpSpPr>
          <p:grpSpPr>
            <a:xfrm>
              <a:off x="1489932" y="3831324"/>
              <a:ext cx="3617923" cy="1635863"/>
              <a:chOff x="1906975" y="3337538"/>
              <a:chExt cx="3077250" cy="1635863"/>
            </a:xfrm>
          </p:grpSpPr>
          <p:grpSp>
            <p:nvGrpSpPr>
              <p:cNvPr id="110" name="Google Shape;110;p15"/>
              <p:cNvGrpSpPr/>
              <p:nvPr/>
            </p:nvGrpSpPr>
            <p:grpSpPr>
              <a:xfrm>
                <a:off x="2145125" y="3940125"/>
                <a:ext cx="2839100" cy="1033275"/>
                <a:chOff x="2065025" y="4769175"/>
                <a:chExt cx="2839100" cy="1033275"/>
              </a:xfrm>
            </p:grpSpPr>
            <p:sp>
              <p:nvSpPr>
                <p:cNvPr id="111" name="Google Shape;111;p15"/>
                <p:cNvSpPr txBox="1"/>
                <p:nvPr/>
              </p:nvSpPr>
              <p:spPr>
                <a:xfrm>
                  <a:off x="2378725" y="4769175"/>
                  <a:ext cx="2525400" cy="4038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fr-FR" sz="2000">
                      <a:solidFill>
                        <a:srgbClr val="7F7F7F"/>
                      </a:solidFill>
                      <a:latin typeface="Calibri"/>
                      <a:ea typeface="Calibri"/>
                      <a:cs typeface="Calibri"/>
                      <a:sym typeface="Calibri"/>
                    </a:rPr>
                    <a:t>Nodes = Patients</a:t>
                  </a:r>
                  <a:endParaRPr/>
                </a:p>
              </p:txBody>
            </p:sp>
            <p:sp>
              <p:nvSpPr>
                <p:cNvPr id="112" name="Google Shape;112;p15"/>
                <p:cNvSpPr txBox="1"/>
                <p:nvPr/>
              </p:nvSpPr>
              <p:spPr>
                <a:xfrm>
                  <a:off x="2351650" y="5338225"/>
                  <a:ext cx="2525400" cy="4038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fr-FR" sz="2000">
                      <a:solidFill>
                        <a:srgbClr val="7F7F7F"/>
                      </a:solidFill>
                      <a:latin typeface="Calibri"/>
                      <a:ea typeface="Calibri"/>
                      <a:cs typeface="Calibri"/>
                      <a:sym typeface="Calibri"/>
                    </a:rPr>
                    <a:t>Edges = Similarity between patients</a:t>
                  </a:r>
                  <a:endParaRPr/>
                </a:p>
              </p:txBody>
            </p:sp>
            <p:sp>
              <p:nvSpPr>
                <p:cNvPr id="113" name="Google Shape;113;p15"/>
                <p:cNvSpPr/>
                <p:nvPr/>
              </p:nvSpPr>
              <p:spPr>
                <a:xfrm>
                  <a:off x="2145125" y="4889775"/>
                  <a:ext cx="155700" cy="1626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cxnSp>
              <p:nvCxnSpPr>
                <p:cNvPr id="114" name="Google Shape;114;p15"/>
                <p:cNvCxnSpPr/>
                <p:nvPr/>
              </p:nvCxnSpPr>
              <p:spPr>
                <a:xfrm flipH="1" rot="10800000">
                  <a:off x="2065025" y="5501550"/>
                  <a:ext cx="315900" cy="300900"/>
                </a:xfrm>
                <a:prstGeom prst="straightConnector1">
                  <a:avLst/>
                </a:prstGeom>
                <a:noFill/>
                <a:ln cap="flat" cmpd="sng" w="38100">
                  <a:solidFill>
                    <a:srgbClr val="D8D8D8"/>
                  </a:solidFill>
                  <a:prstDash val="solid"/>
                  <a:round/>
                  <a:headEnd len="sm" w="sm" type="none"/>
                  <a:tailEnd len="sm" w="sm" type="none"/>
                </a:ln>
              </p:spPr>
            </p:cxnSp>
          </p:grpSp>
          <p:sp>
            <p:nvSpPr>
              <p:cNvPr id="115" name="Google Shape;115;p15"/>
              <p:cNvSpPr txBox="1"/>
              <p:nvPr/>
            </p:nvSpPr>
            <p:spPr>
              <a:xfrm>
                <a:off x="1906975" y="3337538"/>
                <a:ext cx="28566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FR" sz="2300">
                    <a:solidFill>
                      <a:srgbClr val="7F7F7F"/>
                    </a:solidFill>
                    <a:latin typeface="Calibri"/>
                    <a:ea typeface="Calibri"/>
                    <a:cs typeface="Calibri"/>
                    <a:sym typeface="Calibri"/>
                  </a:rPr>
                  <a:t>Population graph</a:t>
                </a:r>
                <a:endParaRPr b="1" sz="2300">
                  <a:solidFill>
                    <a:srgbClr val="7F7F7F"/>
                  </a:solidFill>
                  <a:latin typeface="Calibri"/>
                  <a:ea typeface="Calibri"/>
                  <a:cs typeface="Calibri"/>
                  <a:sym typeface="Calibri"/>
                </a:endParaRPr>
              </a:p>
            </p:txBody>
          </p:sp>
        </p:grpSp>
        <p:pic>
          <p:nvPicPr>
            <p:cNvPr id="116" name="Google Shape;116;p15"/>
            <p:cNvPicPr preferRelativeResize="0"/>
            <p:nvPr/>
          </p:nvPicPr>
          <p:blipFill rotWithShape="1">
            <a:blip r:embed="rId3">
              <a:alphaModFix/>
            </a:blip>
            <a:srcRect b="75516" l="71976" r="22263" t="12739"/>
            <a:stretch/>
          </p:blipFill>
          <p:spPr>
            <a:xfrm>
              <a:off x="1869227" y="5811776"/>
              <a:ext cx="180650" cy="279176"/>
            </a:xfrm>
            <a:prstGeom prst="rect">
              <a:avLst/>
            </a:prstGeom>
            <a:noFill/>
            <a:ln>
              <a:noFill/>
            </a:ln>
          </p:spPr>
        </p:pic>
        <p:sp>
          <p:nvSpPr>
            <p:cNvPr id="117" name="Google Shape;117;p15"/>
            <p:cNvSpPr txBox="1"/>
            <p:nvPr/>
          </p:nvSpPr>
          <p:spPr>
            <a:xfrm>
              <a:off x="2176898" y="5749474"/>
              <a:ext cx="2969100" cy="4038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rPr lang="fr-FR" sz="2000">
                  <a:solidFill>
                    <a:srgbClr val="7F7F7F"/>
                  </a:solidFill>
                  <a:latin typeface="Calibri"/>
                  <a:ea typeface="Calibri"/>
                  <a:cs typeface="Calibri"/>
                  <a:sym typeface="Calibri"/>
                </a:rPr>
                <a:t>Feature vector</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33"/>
          <p:cNvSpPr/>
          <p:nvPr/>
        </p:nvSpPr>
        <p:spPr>
          <a:xfrm>
            <a:off x="7412100" y="1202638"/>
            <a:ext cx="1075500" cy="10800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2" name="Google Shape;802;p33"/>
          <p:cNvSpPr/>
          <p:nvPr/>
        </p:nvSpPr>
        <p:spPr>
          <a:xfrm>
            <a:off x="4202075" y="1440175"/>
            <a:ext cx="828600" cy="6765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33"/>
          <p:cNvSpPr txBox="1"/>
          <p:nvPr>
            <p:ph type="title"/>
          </p:nvPr>
        </p:nvSpPr>
        <p:spPr>
          <a:xfrm>
            <a:off x="457200" y="274650"/>
            <a:ext cx="8600700" cy="1143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Analogy : Graph convolutions and Image denoising</a:t>
            </a:r>
            <a:endParaRPr/>
          </a:p>
        </p:txBody>
      </p:sp>
      <p:pic>
        <p:nvPicPr>
          <p:cNvPr id="804" name="Google Shape;804;p33"/>
          <p:cNvPicPr preferRelativeResize="0"/>
          <p:nvPr/>
        </p:nvPicPr>
        <p:blipFill>
          <a:blip r:embed="rId3">
            <a:alphaModFix/>
          </a:blip>
          <a:stretch>
            <a:fillRect/>
          </a:stretch>
        </p:blipFill>
        <p:spPr>
          <a:xfrm>
            <a:off x="693450" y="2282543"/>
            <a:ext cx="2784823" cy="1858951"/>
          </a:xfrm>
          <a:prstGeom prst="rect">
            <a:avLst/>
          </a:prstGeom>
          <a:noFill/>
          <a:ln>
            <a:noFill/>
          </a:ln>
        </p:spPr>
      </p:pic>
      <p:pic>
        <p:nvPicPr>
          <p:cNvPr id="805" name="Google Shape;805;p33"/>
          <p:cNvPicPr preferRelativeResize="0"/>
          <p:nvPr/>
        </p:nvPicPr>
        <p:blipFill>
          <a:blip r:embed="rId4">
            <a:alphaModFix/>
          </a:blip>
          <a:stretch>
            <a:fillRect/>
          </a:stretch>
        </p:blipFill>
        <p:spPr>
          <a:xfrm>
            <a:off x="1252275" y="4253886"/>
            <a:ext cx="1018850" cy="1987550"/>
          </a:xfrm>
          <a:prstGeom prst="rect">
            <a:avLst/>
          </a:prstGeom>
          <a:noFill/>
          <a:ln>
            <a:noFill/>
          </a:ln>
        </p:spPr>
      </p:pic>
      <p:pic>
        <p:nvPicPr>
          <p:cNvPr id="806" name="Google Shape;806;p33"/>
          <p:cNvPicPr preferRelativeResize="0"/>
          <p:nvPr/>
        </p:nvPicPr>
        <p:blipFill>
          <a:blip r:embed="rId5">
            <a:alphaModFix/>
          </a:blip>
          <a:stretch>
            <a:fillRect/>
          </a:stretch>
        </p:blipFill>
        <p:spPr>
          <a:xfrm>
            <a:off x="3531950" y="2254675"/>
            <a:ext cx="2755575" cy="2027800"/>
          </a:xfrm>
          <a:prstGeom prst="rect">
            <a:avLst/>
          </a:prstGeom>
          <a:noFill/>
          <a:ln>
            <a:noFill/>
          </a:ln>
        </p:spPr>
      </p:pic>
      <p:pic>
        <p:nvPicPr>
          <p:cNvPr id="807" name="Google Shape;807;p33"/>
          <p:cNvPicPr preferRelativeResize="0"/>
          <p:nvPr/>
        </p:nvPicPr>
        <p:blipFill>
          <a:blip r:embed="rId6">
            <a:alphaModFix/>
          </a:blip>
          <a:stretch>
            <a:fillRect/>
          </a:stretch>
        </p:blipFill>
        <p:spPr>
          <a:xfrm>
            <a:off x="4279425" y="4366975"/>
            <a:ext cx="1018850" cy="1882669"/>
          </a:xfrm>
          <a:prstGeom prst="rect">
            <a:avLst/>
          </a:prstGeom>
          <a:noFill/>
          <a:ln>
            <a:noFill/>
          </a:ln>
        </p:spPr>
      </p:pic>
      <p:pic>
        <p:nvPicPr>
          <p:cNvPr id="808" name="Google Shape;808;p33"/>
          <p:cNvPicPr preferRelativeResize="0"/>
          <p:nvPr/>
        </p:nvPicPr>
        <p:blipFill>
          <a:blip r:embed="rId7">
            <a:alphaModFix/>
          </a:blip>
          <a:stretch>
            <a:fillRect/>
          </a:stretch>
        </p:blipFill>
        <p:spPr>
          <a:xfrm>
            <a:off x="6645525" y="2311737"/>
            <a:ext cx="2345595" cy="1970726"/>
          </a:xfrm>
          <a:prstGeom prst="rect">
            <a:avLst/>
          </a:prstGeom>
          <a:noFill/>
          <a:ln>
            <a:noFill/>
          </a:ln>
        </p:spPr>
      </p:pic>
      <p:pic>
        <p:nvPicPr>
          <p:cNvPr id="809" name="Google Shape;809;p33"/>
          <p:cNvPicPr preferRelativeResize="0"/>
          <p:nvPr/>
        </p:nvPicPr>
        <p:blipFill>
          <a:blip r:embed="rId8">
            <a:alphaModFix/>
          </a:blip>
          <a:stretch>
            <a:fillRect/>
          </a:stretch>
        </p:blipFill>
        <p:spPr>
          <a:xfrm>
            <a:off x="7386800" y="4364173"/>
            <a:ext cx="1075525" cy="1832150"/>
          </a:xfrm>
          <a:prstGeom prst="rect">
            <a:avLst/>
          </a:prstGeom>
          <a:noFill/>
          <a:ln>
            <a:noFill/>
          </a:ln>
        </p:spPr>
      </p:pic>
      <p:sp>
        <p:nvSpPr>
          <p:cNvPr id="810" name="Google Shape;810;p33"/>
          <p:cNvSpPr txBox="1"/>
          <p:nvPr/>
        </p:nvSpPr>
        <p:spPr>
          <a:xfrm>
            <a:off x="1062850" y="1056163"/>
            <a:ext cx="1397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solidFill>
                  <a:srgbClr val="D8D8D8"/>
                </a:solidFill>
                <a:latin typeface="Raleway"/>
                <a:ea typeface="Raleway"/>
                <a:cs typeface="Raleway"/>
                <a:sym typeface="Raleway"/>
              </a:rPr>
              <a:t>MEAN FILTER</a:t>
            </a:r>
            <a:endParaRPr>
              <a:solidFill>
                <a:srgbClr val="D8D8D8"/>
              </a:solidFill>
              <a:latin typeface="Raleway"/>
              <a:ea typeface="Raleway"/>
              <a:cs typeface="Raleway"/>
              <a:sym typeface="Raleway"/>
            </a:endParaRPr>
          </a:p>
        </p:txBody>
      </p:sp>
      <p:grpSp>
        <p:nvGrpSpPr>
          <p:cNvPr id="811" name="Google Shape;811;p33"/>
          <p:cNvGrpSpPr/>
          <p:nvPr/>
        </p:nvGrpSpPr>
        <p:grpSpPr>
          <a:xfrm>
            <a:off x="1262900" y="1338863"/>
            <a:ext cx="1104300" cy="831300"/>
            <a:chOff x="6084775" y="1786350"/>
            <a:chExt cx="1104300" cy="831300"/>
          </a:xfrm>
        </p:grpSpPr>
        <p:sp>
          <p:nvSpPr>
            <p:cNvPr id="812" name="Google Shape;812;p33"/>
            <p:cNvSpPr txBox="1"/>
            <p:nvPr/>
          </p:nvSpPr>
          <p:spPr>
            <a:xfrm>
              <a:off x="6084775" y="1786350"/>
              <a:ext cx="110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Raleway"/>
                  <a:ea typeface="Raleway"/>
                  <a:cs typeface="Raleway"/>
                  <a:sym typeface="Raleway"/>
                </a:rPr>
                <a:t>0   ⅕   0</a:t>
              </a:r>
              <a:endParaRPr>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⅕  ⅕  ⅕</a:t>
              </a:r>
              <a:endParaRPr>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0   ⅕   0</a:t>
              </a:r>
              <a:endParaRPr>
                <a:latin typeface="Raleway"/>
                <a:ea typeface="Raleway"/>
                <a:cs typeface="Raleway"/>
                <a:sym typeface="Raleway"/>
              </a:endParaRPr>
            </a:p>
          </p:txBody>
        </p:sp>
        <p:sp>
          <p:nvSpPr>
            <p:cNvPr id="813" name="Google Shape;813;p33"/>
            <p:cNvSpPr/>
            <p:nvPr/>
          </p:nvSpPr>
          <p:spPr>
            <a:xfrm>
              <a:off x="6115725" y="1887663"/>
              <a:ext cx="828600" cy="6765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14" name="Google Shape;814;p33"/>
          <p:cNvSpPr txBox="1"/>
          <p:nvPr/>
        </p:nvSpPr>
        <p:spPr>
          <a:xfrm>
            <a:off x="4095075" y="1056163"/>
            <a:ext cx="13977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solidFill>
                  <a:srgbClr val="D9D9D9"/>
                </a:solidFill>
                <a:latin typeface="Raleway"/>
                <a:ea typeface="Raleway"/>
                <a:cs typeface="Raleway"/>
                <a:sym typeface="Raleway"/>
              </a:rPr>
              <a:t>BOX</a:t>
            </a:r>
            <a:r>
              <a:rPr lang="fr-FR">
                <a:solidFill>
                  <a:srgbClr val="D9D9D9"/>
                </a:solidFill>
                <a:latin typeface="Raleway"/>
                <a:ea typeface="Raleway"/>
                <a:cs typeface="Raleway"/>
                <a:sym typeface="Raleway"/>
              </a:rPr>
              <a:t> FILTER</a:t>
            </a:r>
            <a:endParaRPr>
              <a:solidFill>
                <a:srgbClr val="D9D9D9"/>
              </a:solidFill>
              <a:latin typeface="Raleway"/>
              <a:ea typeface="Raleway"/>
              <a:cs typeface="Raleway"/>
              <a:sym typeface="Raleway"/>
            </a:endParaRPr>
          </a:p>
        </p:txBody>
      </p:sp>
      <p:sp>
        <p:nvSpPr>
          <p:cNvPr id="815" name="Google Shape;815;p33"/>
          <p:cNvSpPr txBox="1"/>
          <p:nvPr/>
        </p:nvSpPr>
        <p:spPr>
          <a:xfrm>
            <a:off x="4171125" y="1338863"/>
            <a:ext cx="110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Raleway"/>
                <a:ea typeface="Raleway"/>
                <a:cs typeface="Raleway"/>
                <a:sym typeface="Raleway"/>
              </a:rPr>
              <a:t>1     1     1</a:t>
            </a:r>
            <a:endParaRPr>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1     1     1</a:t>
            </a:r>
            <a:endParaRPr>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1     1     1</a:t>
            </a:r>
            <a:endParaRPr>
              <a:latin typeface="Raleway"/>
              <a:ea typeface="Raleway"/>
              <a:cs typeface="Raleway"/>
              <a:sym typeface="Raleway"/>
            </a:endParaRPr>
          </a:p>
        </p:txBody>
      </p:sp>
      <p:sp>
        <p:nvSpPr>
          <p:cNvPr id="816" name="Google Shape;816;p33"/>
          <p:cNvSpPr txBox="1"/>
          <p:nvPr/>
        </p:nvSpPr>
        <p:spPr>
          <a:xfrm>
            <a:off x="3774325" y="1554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solidFill>
                  <a:schemeClr val="dk1"/>
                </a:solidFill>
                <a:latin typeface="Raleway"/>
                <a:ea typeface="Raleway"/>
                <a:cs typeface="Raleway"/>
                <a:sym typeface="Raleway"/>
              </a:rPr>
              <a:t>1/9</a:t>
            </a:r>
            <a:r>
              <a:rPr lang="fr-FR">
                <a:solidFill>
                  <a:schemeClr val="dk1"/>
                </a:solidFill>
                <a:latin typeface="Raleway"/>
                <a:ea typeface="Raleway"/>
                <a:cs typeface="Raleway"/>
                <a:sym typeface="Raleway"/>
              </a:rPr>
              <a:t> </a:t>
            </a:r>
            <a:endParaRPr/>
          </a:p>
        </p:txBody>
      </p:sp>
      <p:sp>
        <p:nvSpPr>
          <p:cNvPr id="817" name="Google Shape;817;p33"/>
          <p:cNvSpPr txBox="1"/>
          <p:nvPr/>
        </p:nvSpPr>
        <p:spPr>
          <a:xfrm>
            <a:off x="7378075" y="1123463"/>
            <a:ext cx="1397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latin typeface="Raleway"/>
                <a:ea typeface="Raleway"/>
                <a:cs typeface="Raleway"/>
                <a:sym typeface="Raleway"/>
              </a:rPr>
              <a:t>0  0  1   0  0</a:t>
            </a:r>
            <a:endParaRPr>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0  </a:t>
            </a:r>
            <a:r>
              <a:rPr lang="fr-FR">
                <a:latin typeface="Raleway"/>
                <a:ea typeface="Raleway"/>
                <a:cs typeface="Raleway"/>
                <a:sym typeface="Raleway"/>
              </a:rPr>
              <a:t>1   1   1   0</a:t>
            </a:r>
            <a:endParaRPr>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1   1   1   1   1</a:t>
            </a:r>
            <a:endParaRPr>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0  1   1   1   0</a:t>
            </a:r>
            <a:endParaRPr>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0  0  1   0   0</a:t>
            </a:r>
            <a:endParaRPr>
              <a:latin typeface="Raleway"/>
              <a:ea typeface="Raleway"/>
              <a:cs typeface="Raleway"/>
              <a:sym typeface="Raleway"/>
            </a:endParaRPr>
          </a:p>
        </p:txBody>
      </p:sp>
      <p:sp>
        <p:nvSpPr>
          <p:cNvPr id="818" name="Google Shape;818;p33"/>
          <p:cNvSpPr txBox="1"/>
          <p:nvPr/>
        </p:nvSpPr>
        <p:spPr>
          <a:xfrm>
            <a:off x="6865550" y="1554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a:solidFill>
                  <a:schemeClr val="dk1"/>
                </a:solidFill>
                <a:latin typeface="Raleway"/>
                <a:ea typeface="Raleway"/>
                <a:cs typeface="Raleway"/>
                <a:sym typeface="Raleway"/>
              </a:rPr>
              <a:t>1/13 </a:t>
            </a:r>
            <a:endParaRPr/>
          </a:p>
        </p:txBody>
      </p:sp>
      <p:pic>
        <p:nvPicPr>
          <p:cNvPr id="819" name="Google Shape;819;p33"/>
          <p:cNvPicPr preferRelativeResize="0"/>
          <p:nvPr/>
        </p:nvPicPr>
        <p:blipFill>
          <a:blip r:embed="rId9">
            <a:alphaModFix/>
          </a:blip>
          <a:stretch>
            <a:fillRect/>
          </a:stretch>
        </p:blipFill>
        <p:spPr>
          <a:xfrm>
            <a:off x="0" y="4290563"/>
            <a:ext cx="878525" cy="1914199"/>
          </a:xfrm>
          <a:prstGeom prst="rect">
            <a:avLst/>
          </a:prstGeom>
          <a:noFill/>
          <a:ln>
            <a:noFill/>
          </a:ln>
        </p:spPr>
      </p:pic>
      <p:cxnSp>
        <p:nvCxnSpPr>
          <p:cNvPr id="820" name="Google Shape;820;p33"/>
          <p:cNvCxnSpPr/>
          <p:nvPr/>
        </p:nvCxnSpPr>
        <p:spPr>
          <a:xfrm>
            <a:off x="654425" y="1199225"/>
            <a:ext cx="0" cy="5157000"/>
          </a:xfrm>
          <a:prstGeom prst="straightConnector1">
            <a:avLst/>
          </a:prstGeom>
          <a:noFill/>
          <a:ln cap="flat" cmpd="sng" w="9525">
            <a:solidFill>
              <a:schemeClr val="dk2"/>
            </a:solidFill>
            <a:prstDash val="solid"/>
            <a:round/>
            <a:headEnd len="med" w="med" type="none"/>
            <a:tailEnd len="med" w="med" type="none"/>
          </a:ln>
        </p:spPr>
      </p:cxnSp>
      <p:sp>
        <p:nvSpPr>
          <p:cNvPr id="821" name="Google Shape;821;p33"/>
          <p:cNvSpPr txBox="1"/>
          <p:nvPr/>
        </p:nvSpPr>
        <p:spPr>
          <a:xfrm>
            <a:off x="1057225" y="768725"/>
            <a:ext cx="44049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Raleway"/>
                <a:ea typeface="Raleway"/>
                <a:cs typeface="Raleway"/>
                <a:sym typeface="Raleway"/>
              </a:rPr>
              <a:t>CONSTANT</a:t>
            </a:r>
            <a:r>
              <a:rPr lang="fr-FR">
                <a:latin typeface="Raleway"/>
                <a:ea typeface="Raleway"/>
                <a:cs typeface="Raleway"/>
                <a:sym typeface="Raleway"/>
              </a:rPr>
              <a:t> WEIGHTS </a:t>
            </a:r>
            <a:r>
              <a:rPr lang="fr-FR">
                <a:solidFill>
                  <a:schemeClr val="dk1"/>
                </a:solidFill>
                <a:latin typeface="Raleway"/>
                <a:ea typeface="Raleway"/>
                <a:cs typeface="Raleway"/>
                <a:sym typeface="Raleway"/>
              </a:rPr>
              <a:t>ON EDGES</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pic>
        <p:nvPicPr>
          <p:cNvPr id="827" name="Google Shape;827;p34"/>
          <p:cNvPicPr preferRelativeResize="0"/>
          <p:nvPr/>
        </p:nvPicPr>
        <p:blipFill>
          <a:blip r:embed="rId3">
            <a:alphaModFix/>
          </a:blip>
          <a:stretch>
            <a:fillRect/>
          </a:stretch>
        </p:blipFill>
        <p:spPr>
          <a:xfrm>
            <a:off x="0" y="4290575"/>
            <a:ext cx="802700" cy="1919834"/>
          </a:xfrm>
          <a:prstGeom prst="rect">
            <a:avLst/>
          </a:prstGeom>
          <a:noFill/>
          <a:ln>
            <a:noFill/>
          </a:ln>
        </p:spPr>
      </p:pic>
      <p:sp>
        <p:nvSpPr>
          <p:cNvPr id="828" name="Google Shape;828;p34"/>
          <p:cNvSpPr txBox="1"/>
          <p:nvPr>
            <p:ph type="title"/>
          </p:nvPr>
        </p:nvSpPr>
        <p:spPr>
          <a:xfrm>
            <a:off x="457200" y="274650"/>
            <a:ext cx="8600700" cy="1143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Analogy : Graph convolutions and Image denoising</a:t>
            </a:r>
            <a:endParaRPr/>
          </a:p>
        </p:txBody>
      </p:sp>
      <p:sp>
        <p:nvSpPr>
          <p:cNvPr id="829" name="Google Shape;829;p34"/>
          <p:cNvSpPr txBox="1"/>
          <p:nvPr/>
        </p:nvSpPr>
        <p:spPr>
          <a:xfrm>
            <a:off x="118350" y="6295500"/>
            <a:ext cx="9824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FR" sz="1100" cap="small">
                <a:solidFill>
                  <a:schemeClr val="dk1"/>
                </a:solidFill>
                <a:latin typeface="Raleway ExtraLight"/>
                <a:ea typeface="Raleway ExtraLight"/>
                <a:cs typeface="Raleway ExtraLight"/>
                <a:sym typeface="Raleway ExtraLight"/>
              </a:rPr>
              <a:t>[* ]</a:t>
            </a:r>
            <a:r>
              <a:rPr lang="fr-FR" sz="1100" cap="small">
                <a:solidFill>
                  <a:schemeClr val="dk1"/>
                </a:solidFill>
                <a:latin typeface="Raleway ExtraLight"/>
                <a:ea typeface="Raleway ExtraLight"/>
                <a:cs typeface="Raleway ExtraLight"/>
                <a:sym typeface="Raleway ExtraLight"/>
              </a:rPr>
              <a:t>Antoni Buades, Bartomeu Coll, and Jean-Michel Morel</a:t>
            </a:r>
            <a:r>
              <a:rPr lang="fr-FR" sz="1100">
                <a:solidFill>
                  <a:schemeClr val="dk1"/>
                </a:solidFill>
                <a:latin typeface="Raleway ExtraLight"/>
                <a:ea typeface="Raleway ExtraLight"/>
                <a:cs typeface="Raleway ExtraLight"/>
                <a:sym typeface="Raleway ExtraLight"/>
              </a:rPr>
              <a:t>, </a:t>
            </a:r>
            <a:r>
              <a:rPr i="1" lang="fr-FR" sz="1100">
                <a:solidFill>
                  <a:schemeClr val="dk1"/>
                </a:solidFill>
                <a:latin typeface="Raleway ExtraLight"/>
                <a:ea typeface="Raleway ExtraLight"/>
                <a:cs typeface="Raleway ExtraLight"/>
                <a:sym typeface="Raleway ExtraLight"/>
              </a:rPr>
              <a:t>Non-Local Means Denoising</a:t>
            </a:r>
            <a:r>
              <a:rPr lang="fr-FR" sz="1100">
                <a:solidFill>
                  <a:schemeClr val="dk1"/>
                </a:solidFill>
                <a:latin typeface="Raleway ExtraLight"/>
                <a:ea typeface="Raleway ExtraLight"/>
                <a:cs typeface="Raleway ExtraLight"/>
                <a:sym typeface="Raleway ExtraLight"/>
              </a:rPr>
              <a:t>, </a:t>
            </a:r>
            <a:r>
              <a:rPr lang="fr-FR" sz="1100">
                <a:solidFill>
                  <a:schemeClr val="dk1"/>
                </a:solidFill>
                <a:uFill>
                  <a:noFill/>
                </a:uFill>
                <a:latin typeface="Raleway ExtraLight"/>
                <a:ea typeface="Raleway ExtraLight"/>
                <a:cs typeface="Raleway ExtraLight"/>
                <a:sym typeface="Raleway ExtraLight"/>
                <a:hlinkClick r:id="rId4">
                  <a:extLst>
                    <a:ext uri="{A12FA001-AC4F-418D-AE19-62706E023703}">
                      <ahyp:hlinkClr val="tx"/>
                    </a:ext>
                  </a:extLst>
                </a:hlinkClick>
              </a:rPr>
              <a:t>Image Processing On Line</a:t>
            </a:r>
            <a:r>
              <a:rPr lang="fr-FR" sz="1100">
                <a:solidFill>
                  <a:schemeClr val="dk1"/>
                </a:solidFill>
                <a:latin typeface="Raleway ExtraLight"/>
                <a:ea typeface="Raleway ExtraLight"/>
                <a:cs typeface="Raleway ExtraLight"/>
                <a:sym typeface="Raleway ExtraLight"/>
              </a:rPr>
              <a:t>, </a:t>
            </a:r>
            <a:r>
              <a:rPr lang="fr-FR" sz="1100">
                <a:solidFill>
                  <a:schemeClr val="dk1"/>
                </a:solidFill>
                <a:uFill>
                  <a:noFill/>
                </a:uFill>
                <a:latin typeface="Raleway ExtraLight"/>
                <a:ea typeface="Raleway ExtraLight"/>
                <a:cs typeface="Raleway ExtraLight"/>
                <a:sym typeface="Raleway ExtraLight"/>
                <a:hlinkClick r:id="rId5">
                  <a:extLst>
                    <a:ext uri="{A12FA001-AC4F-418D-AE19-62706E023703}">
                      <ahyp:hlinkClr val="tx"/>
                    </a:ext>
                  </a:extLst>
                </a:hlinkClick>
              </a:rPr>
              <a:t>1</a:t>
            </a:r>
            <a:r>
              <a:rPr lang="fr-FR" sz="1100">
                <a:solidFill>
                  <a:schemeClr val="dk1"/>
                </a:solidFill>
                <a:latin typeface="Raleway ExtraLight"/>
                <a:ea typeface="Raleway ExtraLight"/>
                <a:cs typeface="Raleway ExtraLight"/>
                <a:sym typeface="Raleway ExtraLight"/>
              </a:rPr>
              <a:t> (2011), pp. 208–212.</a:t>
            </a:r>
            <a:endParaRPr>
              <a:solidFill>
                <a:schemeClr val="dk1"/>
              </a:solidFill>
              <a:latin typeface="Raleway ExtraLight"/>
              <a:ea typeface="Raleway ExtraLight"/>
              <a:cs typeface="Raleway ExtraLight"/>
              <a:sym typeface="Raleway ExtraLight"/>
            </a:endParaRPr>
          </a:p>
        </p:txBody>
      </p:sp>
      <p:cxnSp>
        <p:nvCxnSpPr>
          <p:cNvPr id="830" name="Google Shape;830;p34"/>
          <p:cNvCxnSpPr/>
          <p:nvPr/>
        </p:nvCxnSpPr>
        <p:spPr>
          <a:xfrm>
            <a:off x="654425" y="1199225"/>
            <a:ext cx="0" cy="5157000"/>
          </a:xfrm>
          <a:prstGeom prst="straightConnector1">
            <a:avLst/>
          </a:prstGeom>
          <a:noFill/>
          <a:ln cap="flat" cmpd="sng" w="9525">
            <a:solidFill>
              <a:schemeClr val="dk2"/>
            </a:solidFill>
            <a:prstDash val="solid"/>
            <a:round/>
            <a:headEnd len="med" w="med" type="none"/>
            <a:tailEnd len="med" w="med" type="none"/>
          </a:ln>
        </p:spPr>
      </p:cxnSp>
      <p:sp>
        <p:nvSpPr>
          <p:cNvPr id="831" name="Google Shape;831;p34"/>
          <p:cNvSpPr txBox="1"/>
          <p:nvPr/>
        </p:nvSpPr>
        <p:spPr>
          <a:xfrm>
            <a:off x="1057225" y="768725"/>
            <a:ext cx="5608500" cy="8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FR">
                <a:latin typeface="Raleway"/>
                <a:ea typeface="Raleway"/>
                <a:cs typeface="Raleway"/>
                <a:sym typeface="Raleway"/>
              </a:rPr>
              <a:t>SIMILARITY</a:t>
            </a:r>
            <a:r>
              <a:rPr lang="fr-FR">
                <a:latin typeface="Raleway"/>
                <a:ea typeface="Raleway"/>
                <a:cs typeface="Raleway"/>
                <a:sym typeface="Raleway"/>
              </a:rPr>
              <a:t> WEIGHTS ON EDGES</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fr-FR">
                <a:latin typeface="Raleway"/>
                <a:ea typeface="Raleway"/>
                <a:cs typeface="Raleway"/>
                <a:sym typeface="Raleway"/>
              </a:rPr>
              <a:t>⟶ BILATERAL FILTER / NON LOCAL MEANS *</a:t>
            </a:r>
            <a:endParaRPr>
              <a:latin typeface="Raleway"/>
              <a:ea typeface="Raleway"/>
              <a:cs typeface="Raleway"/>
              <a:sym typeface="Raleway"/>
            </a:endParaRPr>
          </a:p>
        </p:txBody>
      </p:sp>
      <p:pic>
        <p:nvPicPr>
          <p:cNvPr id="832" name="Google Shape;832;p34"/>
          <p:cNvPicPr preferRelativeResize="0"/>
          <p:nvPr/>
        </p:nvPicPr>
        <p:blipFill>
          <a:blip r:embed="rId6">
            <a:alphaModFix/>
          </a:blip>
          <a:stretch>
            <a:fillRect/>
          </a:stretch>
        </p:blipFill>
        <p:spPr>
          <a:xfrm>
            <a:off x="770208" y="2250505"/>
            <a:ext cx="2957027" cy="2175326"/>
          </a:xfrm>
          <a:prstGeom prst="rect">
            <a:avLst/>
          </a:prstGeom>
          <a:noFill/>
          <a:ln>
            <a:noFill/>
          </a:ln>
        </p:spPr>
      </p:pic>
      <p:pic>
        <p:nvPicPr>
          <p:cNvPr id="833" name="Google Shape;833;p34"/>
          <p:cNvPicPr preferRelativeResize="0"/>
          <p:nvPr/>
        </p:nvPicPr>
        <p:blipFill>
          <a:blip r:embed="rId7">
            <a:alphaModFix/>
          </a:blip>
          <a:stretch>
            <a:fillRect/>
          </a:stretch>
        </p:blipFill>
        <p:spPr>
          <a:xfrm>
            <a:off x="1510219" y="4340494"/>
            <a:ext cx="861830" cy="1805450"/>
          </a:xfrm>
          <a:prstGeom prst="rect">
            <a:avLst/>
          </a:prstGeom>
          <a:noFill/>
          <a:ln>
            <a:noFill/>
          </a:ln>
        </p:spPr>
      </p:pic>
      <p:pic>
        <p:nvPicPr>
          <p:cNvPr id="834" name="Google Shape;834;p34"/>
          <p:cNvPicPr preferRelativeResize="0"/>
          <p:nvPr/>
        </p:nvPicPr>
        <p:blipFill>
          <a:blip r:embed="rId8">
            <a:alphaModFix/>
          </a:blip>
          <a:stretch>
            <a:fillRect/>
          </a:stretch>
        </p:blipFill>
        <p:spPr>
          <a:xfrm>
            <a:off x="3517308" y="2184186"/>
            <a:ext cx="2586581" cy="2307964"/>
          </a:xfrm>
          <a:prstGeom prst="rect">
            <a:avLst/>
          </a:prstGeom>
          <a:noFill/>
          <a:ln>
            <a:noFill/>
          </a:ln>
        </p:spPr>
      </p:pic>
      <p:pic>
        <p:nvPicPr>
          <p:cNvPr id="835" name="Google Shape;835;p34"/>
          <p:cNvPicPr preferRelativeResize="0"/>
          <p:nvPr/>
        </p:nvPicPr>
        <p:blipFill>
          <a:blip r:embed="rId9">
            <a:alphaModFix/>
          </a:blip>
          <a:stretch>
            <a:fillRect/>
          </a:stretch>
        </p:blipFill>
        <p:spPr>
          <a:xfrm>
            <a:off x="6532524" y="2220648"/>
            <a:ext cx="3370620" cy="2235036"/>
          </a:xfrm>
          <a:prstGeom prst="rect">
            <a:avLst/>
          </a:prstGeom>
          <a:noFill/>
          <a:ln>
            <a:noFill/>
          </a:ln>
        </p:spPr>
      </p:pic>
      <p:pic>
        <p:nvPicPr>
          <p:cNvPr id="836" name="Google Shape;836;p34"/>
          <p:cNvPicPr preferRelativeResize="0"/>
          <p:nvPr/>
        </p:nvPicPr>
        <p:blipFill>
          <a:blip r:embed="rId10">
            <a:alphaModFix/>
          </a:blip>
          <a:stretch>
            <a:fillRect/>
          </a:stretch>
        </p:blipFill>
        <p:spPr>
          <a:xfrm>
            <a:off x="4294369" y="4377523"/>
            <a:ext cx="926357" cy="1805450"/>
          </a:xfrm>
          <a:prstGeom prst="rect">
            <a:avLst/>
          </a:prstGeom>
          <a:noFill/>
          <a:ln>
            <a:noFill/>
          </a:ln>
        </p:spPr>
      </p:pic>
      <p:pic>
        <p:nvPicPr>
          <p:cNvPr id="837" name="Google Shape;837;p34"/>
          <p:cNvPicPr preferRelativeResize="0"/>
          <p:nvPr/>
        </p:nvPicPr>
        <p:blipFill>
          <a:blip r:embed="rId11">
            <a:alphaModFix/>
          </a:blip>
          <a:stretch>
            <a:fillRect/>
          </a:stretch>
        </p:blipFill>
        <p:spPr>
          <a:xfrm>
            <a:off x="7355713" y="4360672"/>
            <a:ext cx="802710" cy="18391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35"/>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Results</a:t>
            </a:r>
            <a:endParaRPr/>
          </a:p>
        </p:txBody>
      </p:sp>
      <p:pic>
        <p:nvPicPr>
          <p:cNvPr id="843" name="Google Shape;843;p35"/>
          <p:cNvPicPr preferRelativeResize="0"/>
          <p:nvPr/>
        </p:nvPicPr>
        <p:blipFill>
          <a:blip r:embed="rId3">
            <a:alphaModFix/>
          </a:blip>
          <a:stretch>
            <a:fillRect/>
          </a:stretch>
        </p:blipFill>
        <p:spPr>
          <a:xfrm>
            <a:off x="829174" y="2316775"/>
            <a:ext cx="7940275" cy="3588924"/>
          </a:xfrm>
          <a:prstGeom prst="rect">
            <a:avLst/>
          </a:prstGeom>
          <a:noFill/>
          <a:ln>
            <a:noFill/>
          </a:ln>
        </p:spPr>
      </p:pic>
      <p:sp>
        <p:nvSpPr>
          <p:cNvPr id="844" name="Google Shape;844;p35"/>
          <p:cNvSpPr txBox="1"/>
          <p:nvPr>
            <p:ph idx="1" type="body"/>
          </p:nvPr>
        </p:nvSpPr>
        <p:spPr>
          <a:xfrm>
            <a:off x="457200" y="1301475"/>
            <a:ext cx="8229600" cy="4526100"/>
          </a:xfrm>
          <a:prstGeom prst="rect">
            <a:avLst/>
          </a:prstGeom>
          <a:noFill/>
          <a:ln>
            <a:noFill/>
          </a:ln>
        </p:spPr>
        <p:txBody>
          <a:bodyPr anchorCtr="0" anchor="t" bIns="45700" lIns="91425" spcFirstLastPara="1" rIns="91425" wrap="square" tIns="45700">
            <a:noAutofit/>
          </a:bodyPr>
          <a:lstStyle/>
          <a:p>
            <a:pPr indent="-323850" lvl="0" marL="342900" rtl="0" algn="l">
              <a:spcBef>
                <a:spcPts val="0"/>
              </a:spcBef>
              <a:spcAft>
                <a:spcPts val="0"/>
              </a:spcAft>
              <a:buClr>
                <a:schemeClr val="dk1"/>
              </a:buClr>
              <a:buSzPts val="2900"/>
              <a:buChar char="•"/>
            </a:pPr>
            <a:r>
              <a:rPr lang="fr-FR" sz="2300"/>
              <a:t>Relevance of reduce feature dimension? </a:t>
            </a:r>
            <a:endParaRPr sz="2300"/>
          </a:p>
          <a:p>
            <a:pPr indent="-266700" lvl="1" marL="742950" rtl="0" algn="l">
              <a:spcBef>
                <a:spcPts val="560"/>
              </a:spcBef>
              <a:spcAft>
                <a:spcPts val="0"/>
              </a:spcAft>
              <a:buClr>
                <a:srgbClr val="666666"/>
              </a:buClr>
              <a:buSzPts val="2500"/>
              <a:buChar char="–"/>
            </a:pPr>
            <a:r>
              <a:rPr b="1" lang="fr-FR" sz="2500">
                <a:solidFill>
                  <a:srgbClr val="666666"/>
                </a:solidFill>
              </a:rPr>
              <a:t>NOT REALLY</a:t>
            </a:r>
            <a:endParaRPr sz="2500">
              <a:solidFill>
                <a:srgbClr val="666666"/>
              </a:solidFill>
            </a:endParaRPr>
          </a:p>
          <a:p>
            <a:pPr indent="-139700" lvl="0" marL="342900" rtl="0" algn="l">
              <a:spcBef>
                <a:spcPts val="640"/>
              </a:spcBef>
              <a:spcAft>
                <a:spcPts val="0"/>
              </a:spcAft>
              <a:buClr>
                <a:schemeClr val="dk1"/>
              </a:buClr>
              <a:buSzPts val="3200"/>
              <a:buNone/>
            </a:pPr>
            <a:r>
              <a:t/>
            </a:r>
            <a:endParaRPr/>
          </a:p>
        </p:txBody>
      </p:sp>
      <p:grpSp>
        <p:nvGrpSpPr>
          <p:cNvPr id="845" name="Google Shape;845;p35"/>
          <p:cNvGrpSpPr/>
          <p:nvPr/>
        </p:nvGrpSpPr>
        <p:grpSpPr>
          <a:xfrm>
            <a:off x="1437825" y="4459400"/>
            <a:ext cx="2451850" cy="699000"/>
            <a:chOff x="1437825" y="4459400"/>
            <a:chExt cx="2451850" cy="699000"/>
          </a:xfrm>
        </p:grpSpPr>
        <p:sp>
          <p:nvSpPr>
            <p:cNvPr id="846" name="Google Shape;846;p35"/>
            <p:cNvSpPr txBox="1"/>
            <p:nvPr/>
          </p:nvSpPr>
          <p:spPr>
            <a:xfrm>
              <a:off x="1437825" y="4459400"/>
              <a:ext cx="9921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ExtraLight"/>
                  <a:ea typeface="Raleway ExtraLight"/>
                  <a:cs typeface="Raleway ExtraLight"/>
                  <a:sym typeface="Raleway ExtraLight"/>
                </a:rPr>
                <a:t>RAW</a:t>
              </a:r>
              <a:endParaRPr>
                <a:latin typeface="Raleway ExtraLight"/>
                <a:ea typeface="Raleway ExtraLight"/>
                <a:cs typeface="Raleway ExtraLight"/>
                <a:sym typeface="Raleway ExtraLight"/>
              </a:endParaRPr>
            </a:p>
          </p:txBody>
        </p:sp>
        <p:sp>
          <p:nvSpPr>
            <p:cNvPr id="847" name="Google Shape;847;p35"/>
            <p:cNvSpPr txBox="1"/>
            <p:nvPr/>
          </p:nvSpPr>
          <p:spPr>
            <a:xfrm>
              <a:off x="2164875" y="4459400"/>
              <a:ext cx="9921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ExtraLight"/>
                  <a:ea typeface="Raleway ExtraLight"/>
                  <a:cs typeface="Raleway ExtraLight"/>
                  <a:sym typeface="Raleway ExtraLight"/>
                </a:rPr>
                <a:t>RFE</a:t>
              </a:r>
              <a:endParaRPr>
                <a:latin typeface="Raleway ExtraLight"/>
                <a:ea typeface="Raleway ExtraLight"/>
                <a:cs typeface="Raleway ExtraLight"/>
                <a:sym typeface="Raleway ExtraLight"/>
              </a:endParaRPr>
            </a:p>
          </p:txBody>
        </p:sp>
        <p:sp>
          <p:nvSpPr>
            <p:cNvPr id="848" name="Google Shape;848;p35"/>
            <p:cNvSpPr txBox="1"/>
            <p:nvPr/>
          </p:nvSpPr>
          <p:spPr>
            <a:xfrm>
              <a:off x="2897575" y="4459400"/>
              <a:ext cx="9921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ExtraLight"/>
                  <a:ea typeface="Raleway ExtraLight"/>
                  <a:cs typeface="Raleway ExtraLight"/>
                  <a:sym typeface="Raleway ExtraLight"/>
                </a:rPr>
                <a:t>AE</a:t>
              </a:r>
              <a:endParaRPr>
                <a:latin typeface="Raleway ExtraLight"/>
                <a:ea typeface="Raleway ExtraLight"/>
                <a:cs typeface="Raleway ExtraLight"/>
                <a:sym typeface="Raleway ExtraLight"/>
              </a:endParaRPr>
            </a:p>
          </p:txBody>
        </p:sp>
      </p:grpSp>
      <p:grpSp>
        <p:nvGrpSpPr>
          <p:cNvPr id="849" name="Google Shape;849;p35"/>
          <p:cNvGrpSpPr/>
          <p:nvPr/>
        </p:nvGrpSpPr>
        <p:grpSpPr>
          <a:xfrm>
            <a:off x="3379125" y="4459400"/>
            <a:ext cx="2451850" cy="699000"/>
            <a:chOff x="1437825" y="4459400"/>
            <a:chExt cx="2451850" cy="699000"/>
          </a:xfrm>
        </p:grpSpPr>
        <p:sp>
          <p:nvSpPr>
            <p:cNvPr id="850" name="Google Shape;850;p35"/>
            <p:cNvSpPr txBox="1"/>
            <p:nvPr/>
          </p:nvSpPr>
          <p:spPr>
            <a:xfrm>
              <a:off x="1437825" y="4459400"/>
              <a:ext cx="9921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ExtraLight"/>
                  <a:ea typeface="Raleway ExtraLight"/>
                  <a:cs typeface="Raleway ExtraLight"/>
                  <a:sym typeface="Raleway ExtraLight"/>
                </a:rPr>
                <a:t>RAW</a:t>
              </a:r>
              <a:endParaRPr>
                <a:latin typeface="Raleway ExtraLight"/>
                <a:ea typeface="Raleway ExtraLight"/>
                <a:cs typeface="Raleway ExtraLight"/>
                <a:sym typeface="Raleway ExtraLight"/>
              </a:endParaRPr>
            </a:p>
          </p:txBody>
        </p:sp>
        <p:sp>
          <p:nvSpPr>
            <p:cNvPr id="851" name="Google Shape;851;p35"/>
            <p:cNvSpPr txBox="1"/>
            <p:nvPr/>
          </p:nvSpPr>
          <p:spPr>
            <a:xfrm>
              <a:off x="2164875" y="4459400"/>
              <a:ext cx="9921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ExtraLight"/>
                  <a:ea typeface="Raleway ExtraLight"/>
                  <a:cs typeface="Raleway ExtraLight"/>
                  <a:sym typeface="Raleway ExtraLight"/>
                </a:rPr>
                <a:t>RFE</a:t>
              </a:r>
              <a:endParaRPr>
                <a:latin typeface="Raleway ExtraLight"/>
                <a:ea typeface="Raleway ExtraLight"/>
                <a:cs typeface="Raleway ExtraLight"/>
                <a:sym typeface="Raleway ExtraLight"/>
              </a:endParaRPr>
            </a:p>
          </p:txBody>
        </p:sp>
        <p:sp>
          <p:nvSpPr>
            <p:cNvPr id="852" name="Google Shape;852;p35"/>
            <p:cNvSpPr txBox="1"/>
            <p:nvPr/>
          </p:nvSpPr>
          <p:spPr>
            <a:xfrm>
              <a:off x="2897575" y="4459400"/>
              <a:ext cx="9921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ExtraLight"/>
                  <a:ea typeface="Raleway ExtraLight"/>
                  <a:cs typeface="Raleway ExtraLight"/>
                  <a:sym typeface="Raleway ExtraLight"/>
                </a:rPr>
                <a:t>AE</a:t>
              </a:r>
              <a:endParaRPr>
                <a:latin typeface="Raleway ExtraLight"/>
                <a:ea typeface="Raleway ExtraLight"/>
                <a:cs typeface="Raleway ExtraLight"/>
                <a:sym typeface="Raleway ExtraLight"/>
              </a:endParaRPr>
            </a:p>
          </p:txBody>
        </p:sp>
      </p:grpSp>
      <p:grpSp>
        <p:nvGrpSpPr>
          <p:cNvPr id="853" name="Google Shape;853;p35"/>
          <p:cNvGrpSpPr/>
          <p:nvPr/>
        </p:nvGrpSpPr>
        <p:grpSpPr>
          <a:xfrm>
            <a:off x="5408350" y="4459400"/>
            <a:ext cx="2451850" cy="699000"/>
            <a:chOff x="1437825" y="4459400"/>
            <a:chExt cx="2451850" cy="699000"/>
          </a:xfrm>
        </p:grpSpPr>
        <p:sp>
          <p:nvSpPr>
            <p:cNvPr id="854" name="Google Shape;854;p35"/>
            <p:cNvSpPr txBox="1"/>
            <p:nvPr/>
          </p:nvSpPr>
          <p:spPr>
            <a:xfrm>
              <a:off x="1437825" y="4459400"/>
              <a:ext cx="9921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ExtraLight"/>
                  <a:ea typeface="Raleway ExtraLight"/>
                  <a:cs typeface="Raleway ExtraLight"/>
                  <a:sym typeface="Raleway ExtraLight"/>
                </a:rPr>
                <a:t>RAW</a:t>
              </a:r>
              <a:endParaRPr>
                <a:latin typeface="Raleway ExtraLight"/>
                <a:ea typeface="Raleway ExtraLight"/>
                <a:cs typeface="Raleway ExtraLight"/>
                <a:sym typeface="Raleway ExtraLight"/>
              </a:endParaRPr>
            </a:p>
          </p:txBody>
        </p:sp>
        <p:sp>
          <p:nvSpPr>
            <p:cNvPr id="855" name="Google Shape;855;p35"/>
            <p:cNvSpPr txBox="1"/>
            <p:nvPr/>
          </p:nvSpPr>
          <p:spPr>
            <a:xfrm>
              <a:off x="2164875" y="4459400"/>
              <a:ext cx="9921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ExtraLight"/>
                  <a:ea typeface="Raleway ExtraLight"/>
                  <a:cs typeface="Raleway ExtraLight"/>
                  <a:sym typeface="Raleway ExtraLight"/>
                </a:rPr>
                <a:t>RFE</a:t>
              </a:r>
              <a:endParaRPr>
                <a:latin typeface="Raleway ExtraLight"/>
                <a:ea typeface="Raleway ExtraLight"/>
                <a:cs typeface="Raleway ExtraLight"/>
                <a:sym typeface="Raleway ExtraLight"/>
              </a:endParaRPr>
            </a:p>
          </p:txBody>
        </p:sp>
        <p:sp>
          <p:nvSpPr>
            <p:cNvPr id="856" name="Google Shape;856;p35"/>
            <p:cNvSpPr txBox="1"/>
            <p:nvPr/>
          </p:nvSpPr>
          <p:spPr>
            <a:xfrm>
              <a:off x="2897575" y="4459400"/>
              <a:ext cx="992100" cy="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Raleway ExtraLight"/>
                  <a:ea typeface="Raleway ExtraLight"/>
                  <a:cs typeface="Raleway ExtraLight"/>
                  <a:sym typeface="Raleway ExtraLight"/>
                </a:rPr>
                <a:t>AE</a:t>
              </a:r>
              <a:endParaRPr>
                <a:latin typeface="Raleway ExtraLight"/>
                <a:ea typeface="Raleway ExtraLight"/>
                <a:cs typeface="Raleway ExtraLight"/>
                <a:sym typeface="Raleway ExtraLight"/>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3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Results</a:t>
            </a:r>
            <a:endParaRPr/>
          </a:p>
        </p:txBody>
      </p:sp>
      <p:sp>
        <p:nvSpPr>
          <p:cNvPr id="862" name="Google Shape;862;p3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11150" lvl="0" marL="342900" rtl="0" algn="l">
              <a:spcBef>
                <a:spcPts val="0"/>
              </a:spcBef>
              <a:spcAft>
                <a:spcPts val="0"/>
              </a:spcAft>
              <a:buClr>
                <a:schemeClr val="dk1"/>
              </a:buClr>
              <a:buSzPts val="2700"/>
              <a:buChar char="•"/>
            </a:pPr>
            <a:r>
              <a:rPr lang="fr-FR" sz="2100"/>
              <a:t>Relevance of using graph? </a:t>
            </a:r>
            <a:endParaRPr sz="2100"/>
          </a:p>
          <a:p>
            <a:pPr indent="-241300" lvl="1" marL="742950" rtl="0" algn="l">
              <a:spcBef>
                <a:spcPts val="560"/>
              </a:spcBef>
              <a:spcAft>
                <a:spcPts val="0"/>
              </a:spcAft>
              <a:buClr>
                <a:srgbClr val="888888"/>
              </a:buClr>
              <a:buSzPts val="2100"/>
              <a:buChar char="–"/>
            </a:pPr>
            <a:r>
              <a:rPr b="1" lang="fr-FR" sz="2100">
                <a:solidFill>
                  <a:srgbClr val="888888"/>
                </a:solidFill>
              </a:rPr>
              <a:t>YES </a:t>
            </a:r>
            <a:r>
              <a:rPr lang="fr-FR" sz="2100">
                <a:solidFill>
                  <a:srgbClr val="888888"/>
                </a:solidFill>
              </a:rPr>
              <a:t>~ +5% accuracy</a:t>
            </a:r>
            <a:endParaRPr sz="2100">
              <a:solidFill>
                <a:srgbClr val="888888"/>
              </a:solidFill>
            </a:endParaRPr>
          </a:p>
          <a:p>
            <a:pPr indent="-139700" lvl="0" marL="342900" rtl="0" algn="l">
              <a:spcBef>
                <a:spcPts val="640"/>
              </a:spcBef>
              <a:spcAft>
                <a:spcPts val="0"/>
              </a:spcAft>
              <a:buClr>
                <a:schemeClr val="dk1"/>
              </a:buClr>
              <a:buSzPts val="3200"/>
              <a:buNone/>
            </a:pPr>
            <a:r>
              <a:t/>
            </a:r>
            <a:endParaRPr/>
          </a:p>
        </p:txBody>
      </p:sp>
      <p:grpSp>
        <p:nvGrpSpPr>
          <p:cNvPr id="863" name="Google Shape;863;p36"/>
          <p:cNvGrpSpPr/>
          <p:nvPr/>
        </p:nvGrpSpPr>
        <p:grpSpPr>
          <a:xfrm>
            <a:off x="2163661" y="2619488"/>
            <a:ext cx="4980311" cy="3871161"/>
            <a:chOff x="2550296" y="2735084"/>
            <a:chExt cx="4004109" cy="3294605"/>
          </a:xfrm>
        </p:grpSpPr>
        <p:pic>
          <p:nvPicPr>
            <p:cNvPr id="864" name="Google Shape;864;p36"/>
            <p:cNvPicPr preferRelativeResize="0"/>
            <p:nvPr/>
          </p:nvPicPr>
          <p:blipFill rotWithShape="1">
            <a:blip r:embed="rId3">
              <a:alphaModFix/>
            </a:blip>
            <a:srcRect b="0" l="0" r="0" t="0"/>
            <a:stretch/>
          </p:blipFill>
          <p:spPr>
            <a:xfrm>
              <a:off x="2550296" y="2735084"/>
              <a:ext cx="4004109" cy="3294605"/>
            </a:xfrm>
            <a:prstGeom prst="rect">
              <a:avLst/>
            </a:prstGeom>
            <a:noFill/>
            <a:ln>
              <a:noFill/>
            </a:ln>
          </p:spPr>
        </p:pic>
        <p:sp>
          <p:nvSpPr>
            <p:cNvPr id="865" name="Google Shape;865;p36"/>
            <p:cNvSpPr/>
            <p:nvPr/>
          </p:nvSpPr>
          <p:spPr>
            <a:xfrm>
              <a:off x="4432300" y="3255433"/>
              <a:ext cx="753534" cy="931334"/>
            </a:xfrm>
            <a:prstGeom prst="roundRect">
              <a:avLst>
                <a:gd fmla="val 16667" name="adj"/>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66" name="Google Shape;866;p36"/>
          <p:cNvSpPr txBox="1"/>
          <p:nvPr/>
        </p:nvSpPr>
        <p:spPr>
          <a:xfrm>
            <a:off x="2605711" y="5147100"/>
            <a:ext cx="3820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Raleway"/>
                <a:ea typeface="Raleway"/>
                <a:cs typeface="Raleway"/>
                <a:sym typeface="Raleway"/>
              </a:rPr>
              <a:t>Dense Neural network</a:t>
            </a:r>
            <a:endParaRPr sz="1800">
              <a:solidFill>
                <a:schemeClr val="dk1"/>
              </a:solidFill>
              <a:latin typeface="Raleway"/>
              <a:ea typeface="Raleway"/>
              <a:cs typeface="Raleway"/>
              <a:sym typeface="Raleway"/>
            </a:endParaRPr>
          </a:p>
        </p:txBody>
      </p:sp>
      <p:sp>
        <p:nvSpPr>
          <p:cNvPr id="867" name="Google Shape;867;p36"/>
          <p:cNvSpPr/>
          <p:nvPr/>
        </p:nvSpPr>
        <p:spPr>
          <a:xfrm>
            <a:off x="2529500" y="3480600"/>
            <a:ext cx="1933500" cy="1693500"/>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8" name="Google Shape;868;p36"/>
          <p:cNvSpPr txBox="1"/>
          <p:nvPr/>
        </p:nvSpPr>
        <p:spPr>
          <a:xfrm>
            <a:off x="3812077" y="2936575"/>
            <a:ext cx="4755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Raleway"/>
                <a:ea typeface="Raleway"/>
                <a:cs typeface="Raleway"/>
                <a:sym typeface="Raleway"/>
              </a:rPr>
              <a:t>Graph convolutions</a:t>
            </a:r>
            <a:endParaRPr sz="1800">
              <a:solidFill>
                <a:schemeClr val="dk1"/>
              </a:solidFill>
              <a:latin typeface="Raleway"/>
              <a:ea typeface="Raleway"/>
              <a:cs typeface="Raleway"/>
              <a:sym typeface="Raleway"/>
            </a:endParaRPr>
          </a:p>
        </p:txBody>
      </p:sp>
      <p:sp>
        <p:nvSpPr>
          <p:cNvPr id="869" name="Google Shape;869;p36"/>
          <p:cNvSpPr/>
          <p:nvPr/>
        </p:nvSpPr>
        <p:spPr>
          <a:xfrm>
            <a:off x="5455625" y="3480600"/>
            <a:ext cx="412200" cy="1571700"/>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37"/>
          <p:cNvSpPr txBox="1"/>
          <p:nvPr>
            <p:ph idx="1" type="body"/>
          </p:nvPr>
        </p:nvSpPr>
        <p:spPr>
          <a:xfrm>
            <a:off x="457200" y="940775"/>
            <a:ext cx="8229600" cy="4888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sz="2700">
                <a:solidFill>
                  <a:schemeClr val="dk1"/>
                </a:solidFill>
                <a:latin typeface="Raleway Light"/>
                <a:ea typeface="Raleway Light"/>
                <a:cs typeface="Raleway Light"/>
                <a:sym typeface="Raleway Light"/>
              </a:rPr>
              <a:t>A the </a:t>
            </a:r>
            <a:r>
              <a:rPr lang="fr-FR" sz="2700">
                <a:solidFill>
                  <a:schemeClr val="dk1"/>
                </a:solidFill>
                <a:latin typeface="Raleway Light"/>
                <a:ea typeface="Raleway Light"/>
                <a:cs typeface="Raleway Light"/>
                <a:sym typeface="Raleway Light"/>
              </a:rPr>
              <a:t>beginning</a:t>
            </a:r>
            <a:r>
              <a:rPr lang="fr-FR" sz="2700">
                <a:solidFill>
                  <a:schemeClr val="dk1"/>
                </a:solidFill>
                <a:latin typeface="Raleway Light"/>
                <a:ea typeface="Raleway Light"/>
                <a:cs typeface="Raleway Light"/>
                <a:sym typeface="Raleway Light"/>
              </a:rPr>
              <a:t> of the project, </a:t>
            </a:r>
            <a:r>
              <a:rPr lang="fr-FR" sz="2700">
                <a:solidFill>
                  <a:schemeClr val="dk1"/>
                </a:solidFill>
                <a:latin typeface="Raleway Light"/>
                <a:ea typeface="Raleway Light"/>
                <a:cs typeface="Raleway Light"/>
                <a:sym typeface="Raleway Light"/>
              </a:rPr>
              <a:t>we asked ourselves a few questions on the paper:</a:t>
            </a:r>
            <a:endParaRPr sz="2700">
              <a:solidFill>
                <a:schemeClr val="dk1"/>
              </a:solidFill>
              <a:latin typeface="Raleway Light"/>
              <a:ea typeface="Raleway Light"/>
              <a:cs typeface="Raleway Light"/>
              <a:sym typeface="Raleway Light"/>
            </a:endParaRPr>
          </a:p>
          <a:p>
            <a:pPr indent="-400050" lvl="0" marL="457200" rtl="0" algn="l">
              <a:spcBef>
                <a:spcPts val="0"/>
              </a:spcBef>
              <a:spcAft>
                <a:spcPts val="0"/>
              </a:spcAft>
              <a:buClr>
                <a:srgbClr val="BFBFBF"/>
              </a:buClr>
              <a:buSzPts val="2700"/>
              <a:buFont typeface="Raleway Light"/>
              <a:buChar char="•"/>
            </a:pPr>
            <a:r>
              <a:rPr lang="fr-FR" sz="2700">
                <a:solidFill>
                  <a:srgbClr val="BFBFBF"/>
                </a:solidFill>
                <a:latin typeface="Raleway Light"/>
                <a:ea typeface="Raleway Light"/>
                <a:cs typeface="Raleway Light"/>
                <a:sym typeface="Raleway Light"/>
              </a:rPr>
              <a:t>Does the graph structure bring anything? </a:t>
            </a:r>
            <a:endParaRPr sz="2700">
              <a:solidFill>
                <a:srgbClr val="BFBFBF"/>
              </a:solidFill>
              <a:latin typeface="Raleway Light"/>
              <a:ea typeface="Raleway Light"/>
              <a:cs typeface="Raleway Light"/>
              <a:sym typeface="Raleway Light"/>
            </a:endParaRPr>
          </a:p>
          <a:p>
            <a:pPr indent="0" lvl="0" marL="914400" rtl="0" algn="l">
              <a:spcBef>
                <a:spcPts val="0"/>
              </a:spcBef>
              <a:spcAft>
                <a:spcPts val="0"/>
              </a:spcAft>
              <a:buNone/>
            </a:pPr>
            <a:r>
              <a:rPr lang="fr-FR" sz="2700">
                <a:solidFill>
                  <a:srgbClr val="BFBFBF"/>
                </a:solidFill>
                <a:latin typeface="Raleway Light"/>
                <a:ea typeface="Raleway Light"/>
                <a:cs typeface="Raleway Light"/>
                <a:sym typeface="Raleway Light"/>
              </a:rPr>
              <a:t>-&gt; yes</a:t>
            </a:r>
            <a:endParaRPr sz="2700">
              <a:solidFill>
                <a:srgbClr val="BFBFBF"/>
              </a:solidFill>
              <a:latin typeface="Raleway Light"/>
              <a:ea typeface="Raleway Light"/>
              <a:cs typeface="Raleway Light"/>
              <a:sym typeface="Raleway Light"/>
            </a:endParaRPr>
          </a:p>
          <a:p>
            <a:pPr indent="-400050" lvl="0" marL="457200" rtl="0" algn="l">
              <a:spcBef>
                <a:spcPts val="0"/>
              </a:spcBef>
              <a:spcAft>
                <a:spcPts val="0"/>
              </a:spcAft>
              <a:buClr>
                <a:srgbClr val="BFBFBF"/>
              </a:buClr>
              <a:buSzPts val="2700"/>
              <a:buFont typeface="Raleway Light"/>
              <a:buChar char="•"/>
            </a:pPr>
            <a:r>
              <a:rPr lang="fr-FR" sz="2700">
                <a:solidFill>
                  <a:srgbClr val="BFBFBF"/>
                </a:solidFill>
                <a:latin typeface="Raleway Light"/>
                <a:ea typeface="Raleway Light"/>
                <a:cs typeface="Raleway Light"/>
                <a:sym typeface="Raleway Light"/>
              </a:rPr>
              <a:t>What does feature reduction do? </a:t>
            </a:r>
            <a:endParaRPr sz="2700">
              <a:solidFill>
                <a:srgbClr val="BFBFBF"/>
              </a:solidFill>
              <a:latin typeface="Raleway Light"/>
              <a:ea typeface="Raleway Light"/>
              <a:cs typeface="Raleway Light"/>
              <a:sym typeface="Raleway Light"/>
            </a:endParaRPr>
          </a:p>
          <a:p>
            <a:pPr indent="0" lvl="0" marL="914400" rtl="0" algn="l">
              <a:spcBef>
                <a:spcPts val="0"/>
              </a:spcBef>
              <a:spcAft>
                <a:spcPts val="0"/>
              </a:spcAft>
              <a:buNone/>
            </a:pPr>
            <a:r>
              <a:rPr lang="fr-FR" sz="2700">
                <a:solidFill>
                  <a:srgbClr val="BFBFBF"/>
                </a:solidFill>
                <a:latin typeface="Raleway Light"/>
                <a:ea typeface="Raleway Light"/>
                <a:cs typeface="Raleway Light"/>
                <a:sym typeface="Raleway Light"/>
              </a:rPr>
              <a:t>-&gt; nothing significant</a:t>
            </a:r>
            <a:endParaRPr sz="2700">
              <a:solidFill>
                <a:schemeClr val="dk1"/>
              </a:solidFill>
              <a:latin typeface="Raleway Light"/>
              <a:ea typeface="Raleway Light"/>
              <a:cs typeface="Raleway Light"/>
              <a:sym typeface="Raleway Light"/>
            </a:endParaRPr>
          </a:p>
          <a:p>
            <a:pPr indent="-400050" lvl="0" marL="457200" rtl="0" algn="l">
              <a:spcBef>
                <a:spcPts val="0"/>
              </a:spcBef>
              <a:spcAft>
                <a:spcPts val="0"/>
              </a:spcAft>
              <a:buClr>
                <a:schemeClr val="dk1"/>
              </a:buClr>
              <a:buSzPts val="2700"/>
              <a:buFont typeface="Raleway Light"/>
              <a:buChar char="•"/>
            </a:pPr>
            <a:r>
              <a:rPr lang="fr-FR" sz="2700">
                <a:solidFill>
                  <a:schemeClr val="dk1"/>
                </a:solidFill>
                <a:latin typeface="Raleway Light"/>
                <a:ea typeface="Raleway Light"/>
                <a:cs typeface="Raleway Light"/>
                <a:sym typeface="Raleway Light"/>
              </a:rPr>
              <a:t>Would adding metadata to the input feature help a dense NN do better? </a:t>
            </a:r>
            <a:endParaRPr sz="2700">
              <a:solidFill>
                <a:schemeClr val="dk1"/>
              </a:solidFill>
              <a:latin typeface="Raleway Light"/>
              <a:ea typeface="Raleway Light"/>
              <a:cs typeface="Raleway Light"/>
              <a:sym typeface="Raleway Light"/>
            </a:endParaRPr>
          </a:p>
          <a:p>
            <a:pPr indent="-400050" lvl="0" marL="457200" rtl="0" algn="l">
              <a:spcBef>
                <a:spcPts val="0"/>
              </a:spcBef>
              <a:spcAft>
                <a:spcPts val="0"/>
              </a:spcAft>
              <a:buClr>
                <a:schemeClr val="dk1"/>
              </a:buClr>
              <a:buSzPts val="2700"/>
              <a:buFont typeface="Raleway Light"/>
              <a:buChar char="•"/>
            </a:pPr>
            <a:r>
              <a:rPr lang="fr-FR" sz="2700">
                <a:solidFill>
                  <a:schemeClr val="dk1"/>
                </a:solidFill>
                <a:latin typeface="Raleway Light"/>
                <a:ea typeface="Raleway Light"/>
                <a:cs typeface="Raleway Light"/>
                <a:sym typeface="Raleway Light"/>
              </a:rPr>
              <a:t>How does the research world process MRI?</a:t>
            </a:r>
            <a:endParaRPr sz="2700">
              <a:solidFill>
                <a:schemeClr val="dk1"/>
              </a:solidFill>
              <a:latin typeface="Raleway Light"/>
              <a:ea typeface="Raleway Light"/>
              <a:cs typeface="Raleway Light"/>
              <a:sym typeface="Raleway Light"/>
            </a:endParaRPr>
          </a:p>
          <a:p>
            <a:pPr indent="-400050" lvl="0" marL="457200" rtl="0" algn="l">
              <a:spcBef>
                <a:spcPts val="0"/>
              </a:spcBef>
              <a:spcAft>
                <a:spcPts val="0"/>
              </a:spcAft>
              <a:buClr>
                <a:schemeClr val="dk1"/>
              </a:buClr>
              <a:buSzPts val="2700"/>
              <a:buFont typeface="Raleway Light"/>
              <a:buChar char="•"/>
            </a:pPr>
            <a:r>
              <a:rPr lang="fr-FR" sz="2700">
                <a:solidFill>
                  <a:schemeClr val="dk1"/>
                </a:solidFill>
                <a:latin typeface="Raleway Light"/>
                <a:ea typeface="Raleway Light"/>
                <a:cs typeface="Raleway Light"/>
                <a:sym typeface="Raleway Light"/>
              </a:rPr>
              <a:t>Can we think of a toy example?</a:t>
            </a:r>
            <a:endParaRPr sz="2700">
              <a:solidFill>
                <a:schemeClr val="dk1"/>
              </a:solidFill>
              <a:latin typeface="Raleway Light"/>
              <a:ea typeface="Raleway Light"/>
              <a:cs typeface="Raleway Light"/>
              <a:sym typeface="Raleway Light"/>
            </a:endParaRPr>
          </a:p>
          <a:p>
            <a:pPr indent="0" lvl="0" marL="914400" rtl="0" algn="l">
              <a:spcBef>
                <a:spcPts val="0"/>
              </a:spcBef>
              <a:spcAft>
                <a:spcPts val="0"/>
              </a:spcAft>
              <a:buNone/>
            </a:pPr>
            <a:r>
              <a:rPr lang="fr-FR" sz="2700">
                <a:solidFill>
                  <a:srgbClr val="BFBFBF"/>
                </a:solidFill>
                <a:latin typeface="Raleway Light"/>
                <a:ea typeface="Raleway Light"/>
                <a:cs typeface="Raleway Light"/>
                <a:sym typeface="Raleway Light"/>
              </a:rPr>
              <a:t>-&gt; not trivial, focus on ABIDE dataset</a:t>
            </a:r>
            <a:endParaRPr sz="2700">
              <a:solidFill>
                <a:srgbClr val="BFBFBF"/>
              </a:solidFill>
              <a:latin typeface="Raleway Light"/>
              <a:ea typeface="Raleway Light"/>
              <a:cs typeface="Raleway Light"/>
              <a:sym typeface="Raleway Light"/>
            </a:endParaRPr>
          </a:p>
        </p:txBody>
      </p:sp>
      <p:sp>
        <p:nvSpPr>
          <p:cNvPr id="876" name="Google Shape;876;p37"/>
          <p:cNvSpPr txBox="1"/>
          <p:nvPr>
            <p:ph type="title"/>
          </p:nvPr>
        </p:nvSpPr>
        <p:spPr>
          <a:xfrm>
            <a:off x="457200" y="274638"/>
            <a:ext cx="8229600" cy="1143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fr-FR"/>
              <a:t>Extra questions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0" name="Shape 880"/>
        <p:cNvGrpSpPr/>
        <p:nvPr/>
      </p:nvGrpSpPr>
      <p:grpSpPr>
        <a:xfrm>
          <a:off x="0" y="0"/>
          <a:ext cx="0" cy="0"/>
          <a:chOff x="0" y="0"/>
          <a:chExt cx="0" cy="0"/>
        </a:xfrm>
      </p:grpSpPr>
      <p:sp>
        <p:nvSpPr>
          <p:cNvPr id="881" name="Google Shape;881;p3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Medical domain</a:t>
            </a:r>
            <a:br>
              <a:rPr lang="fr-FR"/>
            </a:br>
            <a:r>
              <a:rPr lang="fr-FR"/>
              <a:t>Expectations V.S. Reality</a:t>
            </a:r>
            <a:endParaRPr/>
          </a:p>
        </p:txBody>
      </p:sp>
      <p:graphicFrame>
        <p:nvGraphicFramePr>
          <p:cNvPr id="882" name="Google Shape;882;p38"/>
          <p:cNvGraphicFramePr/>
          <p:nvPr/>
        </p:nvGraphicFramePr>
        <p:xfrm>
          <a:off x="457200" y="2785533"/>
          <a:ext cx="3000000" cy="3000000"/>
        </p:xfrm>
        <a:graphic>
          <a:graphicData uri="http://schemas.openxmlformats.org/drawingml/2006/table">
            <a:tbl>
              <a:tblPr bandRow="1" firstRow="1">
                <a:noFill/>
                <a:tableStyleId>{23508872-25F4-4309-86A7-0AD58F25AF09}</a:tableStyleId>
              </a:tblPr>
              <a:tblGrid>
                <a:gridCol w="4051300"/>
                <a:gridCol w="4178300"/>
              </a:tblGrid>
              <a:tr h="370850">
                <a:tc>
                  <a:txBody>
                    <a:bodyPr/>
                    <a:lstStyle/>
                    <a:p>
                      <a:pPr indent="0" lvl="0" marL="0" marR="0" rtl="0" algn="l">
                        <a:spcBef>
                          <a:spcPts val="0"/>
                        </a:spcBef>
                        <a:spcAft>
                          <a:spcPts val="0"/>
                        </a:spcAft>
                        <a:buNone/>
                      </a:pPr>
                      <a:r>
                        <a:rPr lang="fr-FR" sz="1800" u="none" cap="none" strike="noStrike">
                          <a:latin typeface="Raleway"/>
                          <a:ea typeface="Raleway"/>
                          <a:cs typeface="Raleway"/>
                          <a:sym typeface="Raleway"/>
                        </a:rPr>
                        <a:t>Expectation</a:t>
                      </a:r>
                      <a:endParaRPr sz="1800">
                        <a:latin typeface="Raleway"/>
                        <a:ea typeface="Raleway"/>
                        <a:cs typeface="Raleway"/>
                        <a:sym typeface="Raleway"/>
                      </a:endParaRPr>
                    </a:p>
                  </a:txBody>
                  <a:tcPr marT="45725" marB="45725" marR="91450" marL="91450"/>
                </a:tc>
                <a:tc>
                  <a:txBody>
                    <a:bodyPr/>
                    <a:lstStyle/>
                    <a:p>
                      <a:pPr indent="0" lvl="0" marL="0" marR="0" rtl="0" algn="l">
                        <a:spcBef>
                          <a:spcPts val="0"/>
                        </a:spcBef>
                        <a:spcAft>
                          <a:spcPts val="0"/>
                        </a:spcAft>
                        <a:buNone/>
                      </a:pPr>
                      <a:r>
                        <a:rPr lang="fr-FR" sz="1800">
                          <a:latin typeface="Raleway"/>
                          <a:ea typeface="Raleway"/>
                          <a:cs typeface="Raleway"/>
                          <a:sym typeface="Raleway"/>
                        </a:rPr>
                        <a:t>Reality</a:t>
                      </a:r>
                      <a:endParaRPr sz="1800">
                        <a:latin typeface="Raleway"/>
                        <a:ea typeface="Raleway"/>
                        <a:cs typeface="Raleway"/>
                        <a:sym typeface="Raleway"/>
                      </a:endParaRPr>
                    </a:p>
                  </a:txBody>
                  <a:tcPr marT="45725" marB="45725" marR="91450" marL="91450"/>
                </a:tc>
              </a:tr>
              <a:tr h="370850">
                <a:tc>
                  <a:txBody>
                    <a:bodyPr/>
                    <a:lstStyle/>
                    <a:p>
                      <a:pPr indent="0" lvl="0" marL="0" marR="0" rtl="0" algn="l">
                        <a:spcBef>
                          <a:spcPts val="0"/>
                        </a:spcBef>
                        <a:spcAft>
                          <a:spcPts val="0"/>
                        </a:spcAft>
                        <a:buNone/>
                      </a:pPr>
                      <a:r>
                        <a:rPr lang="fr-FR" sz="1800">
                          <a:latin typeface="Raleway"/>
                          <a:ea typeface="Raleway"/>
                          <a:cs typeface="Raleway"/>
                          <a:sym typeface="Raleway"/>
                        </a:rPr>
                        <a:t>f-</a:t>
                      </a:r>
                      <a:r>
                        <a:rPr lang="fr-FR" sz="1800">
                          <a:latin typeface="Raleway"/>
                          <a:ea typeface="Raleway"/>
                          <a:cs typeface="Raleway"/>
                          <a:sym typeface="Raleway"/>
                        </a:rPr>
                        <a:t>MRI</a:t>
                      </a:r>
                      <a:r>
                        <a:rPr lang="fr-FR" sz="1800">
                          <a:latin typeface="Raleway"/>
                          <a:ea typeface="Raleway"/>
                          <a:cs typeface="Raleway"/>
                          <a:sym typeface="Raleway"/>
                        </a:rPr>
                        <a:t>  </a:t>
                      </a:r>
                      <a:r>
                        <a:rPr lang="fr-FR" sz="1800">
                          <a:latin typeface="Raleway"/>
                          <a:ea typeface="Raleway"/>
                          <a:cs typeface="Raleway"/>
                          <a:sym typeface="Raleway"/>
                        </a:rPr>
                        <a:t>4</a:t>
                      </a:r>
                      <a:r>
                        <a:rPr lang="fr-FR" sz="1800">
                          <a:latin typeface="Raleway"/>
                          <a:ea typeface="Raleway"/>
                          <a:cs typeface="Raleway"/>
                          <a:sym typeface="Raleway"/>
                        </a:rPr>
                        <a:t>D volumes</a:t>
                      </a:r>
                      <a:endParaRPr sz="1800">
                        <a:latin typeface="Raleway"/>
                        <a:ea typeface="Raleway"/>
                        <a:cs typeface="Raleway"/>
                        <a:sym typeface="Raleway"/>
                      </a:endParaRPr>
                    </a:p>
                  </a:txBody>
                  <a:tcPr marT="45725" marB="45725" marR="91450" marL="91450"/>
                </a:tc>
                <a:tc>
                  <a:txBody>
                    <a:bodyPr/>
                    <a:lstStyle/>
                    <a:p>
                      <a:pPr indent="0" lvl="0" marL="0" marR="0" rtl="0" algn="l">
                        <a:spcBef>
                          <a:spcPts val="0"/>
                        </a:spcBef>
                        <a:spcAft>
                          <a:spcPts val="0"/>
                        </a:spcAft>
                        <a:buNone/>
                      </a:pPr>
                      <a:r>
                        <a:rPr lang="fr-FR" sz="1800">
                          <a:latin typeface="Raleway"/>
                          <a:ea typeface="Raleway"/>
                          <a:cs typeface="Raleway"/>
                          <a:sym typeface="Raleway"/>
                        </a:rPr>
                        <a:t>Time</a:t>
                      </a:r>
                      <a:r>
                        <a:rPr lang="fr-FR" sz="1800">
                          <a:latin typeface="Raleway"/>
                          <a:ea typeface="Raleway"/>
                          <a:cs typeface="Raleway"/>
                          <a:sym typeface="Raleway"/>
                        </a:rPr>
                        <a:t> series</a:t>
                      </a:r>
                      <a:endParaRPr sz="1800">
                        <a:latin typeface="Raleway"/>
                        <a:ea typeface="Raleway"/>
                        <a:cs typeface="Raleway"/>
                        <a:sym typeface="Raleway"/>
                      </a:endParaRPr>
                    </a:p>
                  </a:txBody>
                  <a:tcPr marT="45725" marB="45725" marR="91450" marL="91450"/>
                </a:tc>
              </a:tr>
              <a:tr h="370850">
                <a:tc>
                  <a:txBody>
                    <a:bodyPr/>
                    <a:lstStyle/>
                    <a:p>
                      <a:pPr indent="0" lvl="0" marL="0" marR="0" rtl="0" algn="l">
                        <a:spcBef>
                          <a:spcPts val="0"/>
                        </a:spcBef>
                        <a:spcAft>
                          <a:spcPts val="0"/>
                        </a:spcAft>
                        <a:buNone/>
                      </a:pPr>
                      <a:r>
                        <a:rPr lang="fr-FR" sz="1800">
                          <a:latin typeface="Raleway"/>
                          <a:ea typeface="Raleway"/>
                          <a:cs typeface="Raleway"/>
                          <a:sym typeface="Raleway"/>
                        </a:rPr>
                        <a:t>Graph,</a:t>
                      </a:r>
                      <a:r>
                        <a:rPr lang="fr-FR" sz="1800">
                          <a:latin typeface="Raleway"/>
                          <a:ea typeface="Raleway"/>
                          <a:cs typeface="Raleway"/>
                          <a:sym typeface="Raleway"/>
                        </a:rPr>
                        <a:t> big memory requirement</a:t>
                      </a:r>
                      <a:endParaRPr sz="1800">
                        <a:latin typeface="Raleway"/>
                        <a:ea typeface="Raleway"/>
                        <a:cs typeface="Raleway"/>
                        <a:sym typeface="Raleway"/>
                      </a:endParaRPr>
                    </a:p>
                  </a:txBody>
                  <a:tcPr marT="45725" marB="45725" marR="91450" marL="91450"/>
                </a:tc>
                <a:tc>
                  <a:txBody>
                    <a:bodyPr/>
                    <a:lstStyle/>
                    <a:p>
                      <a:pPr indent="0" lvl="0" marL="0" marR="0" rtl="0" algn="l">
                        <a:spcBef>
                          <a:spcPts val="0"/>
                        </a:spcBef>
                        <a:spcAft>
                          <a:spcPts val="0"/>
                        </a:spcAft>
                        <a:buNone/>
                      </a:pPr>
                      <a:r>
                        <a:rPr lang="fr-FR" sz="1800">
                          <a:latin typeface="Raleway"/>
                          <a:ea typeface="Raleway"/>
                          <a:cs typeface="Raleway"/>
                          <a:sym typeface="Raleway"/>
                        </a:rPr>
                        <a:t>GPU laptop </a:t>
                      </a:r>
                      <a:r>
                        <a:rPr lang="fr-FR" sz="1800">
                          <a:latin typeface="Raleway"/>
                          <a:ea typeface="Raleway"/>
                          <a:cs typeface="Raleway"/>
                          <a:sym typeface="Raleway"/>
                        </a:rPr>
                        <a:t>Nvidia</a:t>
                      </a:r>
                      <a:r>
                        <a:rPr lang="fr-FR" sz="1800">
                          <a:latin typeface="Raleway"/>
                          <a:ea typeface="Raleway"/>
                          <a:cs typeface="Raleway"/>
                          <a:sym typeface="Raleway"/>
                        </a:rPr>
                        <a:t> </a:t>
                      </a:r>
                      <a:r>
                        <a:rPr lang="fr-FR" sz="1800">
                          <a:latin typeface="Raleway"/>
                          <a:ea typeface="Raleway"/>
                          <a:cs typeface="Raleway"/>
                          <a:sym typeface="Raleway"/>
                        </a:rPr>
                        <a:t>T500 4Gb</a:t>
                      </a:r>
                      <a:endParaRPr sz="1800">
                        <a:latin typeface="Raleway"/>
                        <a:ea typeface="Raleway"/>
                        <a:cs typeface="Raleway"/>
                        <a:sym typeface="Raleway"/>
                      </a:endParaRPr>
                    </a:p>
                  </a:txBody>
                  <a:tcPr marT="45725" marB="45725" marR="91450" marL="91450"/>
                </a:tc>
              </a:tr>
              <a:tr h="370850">
                <a:tc>
                  <a:txBody>
                    <a:bodyPr/>
                    <a:lstStyle/>
                    <a:p>
                      <a:pPr indent="0" lvl="0" marL="0" marR="0" rtl="0" algn="l">
                        <a:spcBef>
                          <a:spcPts val="0"/>
                        </a:spcBef>
                        <a:spcAft>
                          <a:spcPts val="0"/>
                        </a:spcAft>
                        <a:buNone/>
                      </a:pPr>
                      <a:r>
                        <a:rPr lang="fr-FR" sz="1800">
                          <a:latin typeface="Raleway"/>
                          <a:ea typeface="Raleway"/>
                          <a:cs typeface="Raleway"/>
                          <a:sym typeface="Raleway"/>
                        </a:rPr>
                        <a:t>« Spectral graph convolutions »</a:t>
                      </a:r>
                      <a:endParaRPr sz="1800">
                        <a:latin typeface="Raleway"/>
                        <a:ea typeface="Raleway"/>
                        <a:cs typeface="Raleway"/>
                        <a:sym typeface="Raleway"/>
                      </a:endParaRPr>
                    </a:p>
                  </a:txBody>
                  <a:tcPr marT="45725" marB="45725" marR="91450" marL="91450"/>
                </a:tc>
                <a:tc>
                  <a:txBody>
                    <a:bodyPr/>
                    <a:lstStyle/>
                    <a:p>
                      <a:pPr indent="0" lvl="0" marL="0" marR="0" rtl="0" algn="l">
                        <a:spcBef>
                          <a:spcPts val="0"/>
                        </a:spcBef>
                        <a:spcAft>
                          <a:spcPts val="0"/>
                        </a:spcAft>
                        <a:buNone/>
                      </a:pPr>
                      <a:r>
                        <a:rPr lang="fr-FR" sz="1800">
                          <a:latin typeface="Raleway"/>
                          <a:ea typeface="Raleway"/>
                          <a:cs typeface="Raleway"/>
                          <a:sym typeface="Raleway"/>
                        </a:rPr>
                        <a:t>Message passing</a:t>
                      </a:r>
                      <a:endParaRPr sz="1800">
                        <a:latin typeface="Raleway"/>
                        <a:ea typeface="Raleway"/>
                        <a:cs typeface="Raleway"/>
                        <a:sym typeface="Raleway"/>
                      </a:endParaRPr>
                    </a:p>
                  </a:txBody>
                  <a:tcPr marT="45725" marB="45725" marR="91450" marL="91450"/>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6" name="Shape 886"/>
        <p:cNvGrpSpPr/>
        <p:nvPr/>
      </p:nvGrpSpPr>
      <p:grpSpPr>
        <a:xfrm>
          <a:off x="0" y="0"/>
          <a:ext cx="0" cy="0"/>
          <a:chOff x="0" y="0"/>
          <a:chExt cx="0" cy="0"/>
        </a:xfrm>
      </p:grpSpPr>
      <p:sp>
        <p:nvSpPr>
          <p:cNvPr id="887" name="Google Shape;887;p39"/>
          <p:cNvSpPr txBox="1"/>
          <p:nvPr/>
        </p:nvSpPr>
        <p:spPr>
          <a:xfrm>
            <a:off x="660313" y="1705183"/>
            <a:ext cx="7359600" cy="3447900"/>
          </a:xfrm>
          <a:prstGeom prst="rect">
            <a:avLst/>
          </a:prstGeom>
          <a:noFill/>
          <a:ln>
            <a:noFill/>
          </a:ln>
        </p:spPr>
        <p:txBody>
          <a:bodyPr anchorCtr="0" anchor="t" bIns="45700" lIns="91425" spcFirstLastPara="1" rIns="91425" wrap="square" tIns="45700">
            <a:spAutoFit/>
          </a:bodyPr>
          <a:lstStyle/>
          <a:p>
            <a:pPr indent="-120650" lvl="0" marL="0" marR="0" rtl="0" algn="l">
              <a:spcBef>
                <a:spcPts val="0"/>
              </a:spcBef>
              <a:spcAft>
                <a:spcPts val="0"/>
              </a:spcAft>
              <a:buClr>
                <a:schemeClr val="dk1"/>
              </a:buClr>
              <a:buSzPts val="1900"/>
              <a:buFont typeface="Raleway"/>
              <a:buChar char="-"/>
            </a:pPr>
            <a:r>
              <a:rPr lang="fr-FR" sz="1900">
                <a:solidFill>
                  <a:schemeClr val="dk1"/>
                </a:solidFill>
                <a:latin typeface="Raleway"/>
                <a:ea typeface="Raleway"/>
                <a:cs typeface="Raleway"/>
                <a:sym typeface="Raleway"/>
              </a:rPr>
              <a:t> Is the use of graphs truly relevant? </a:t>
            </a:r>
            <a:endParaRPr sz="900">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120650" lvl="0" marL="0" marR="0" rtl="0" algn="l">
              <a:spcBef>
                <a:spcPts val="0"/>
              </a:spcBef>
              <a:spcAft>
                <a:spcPts val="0"/>
              </a:spcAft>
              <a:buClr>
                <a:schemeClr val="dk1"/>
              </a:buClr>
              <a:buSzPts val="1900"/>
              <a:buFont typeface="Raleway"/>
              <a:buChar char="-"/>
            </a:pPr>
            <a:r>
              <a:rPr lang="fr-FR" sz="1900">
                <a:solidFill>
                  <a:schemeClr val="dk1"/>
                </a:solidFill>
                <a:latin typeface="Raleway"/>
                <a:ea typeface="Raleway"/>
                <a:cs typeface="Raleway"/>
                <a:sym typeface="Raleway"/>
              </a:rPr>
              <a:t> Is input dimension reduction relevant?</a:t>
            </a:r>
            <a:endParaRPr sz="900">
              <a:latin typeface="Raleway"/>
              <a:ea typeface="Raleway"/>
              <a:cs typeface="Raleway"/>
              <a:sym typeface="Raleway"/>
            </a:endParaRPr>
          </a:p>
          <a:p>
            <a:pPr indent="0" lvl="0" marL="914400" marR="0" rtl="0" algn="l">
              <a:spcBef>
                <a:spcPts val="0"/>
              </a:spcBef>
              <a:spcAft>
                <a:spcPts val="0"/>
              </a:spcAft>
              <a:buNone/>
            </a:pPr>
            <a:r>
              <a:t/>
            </a:r>
            <a:endParaRPr sz="900">
              <a:solidFill>
                <a:srgbClr val="666666"/>
              </a:solidFill>
              <a:latin typeface="Raleway"/>
              <a:ea typeface="Raleway"/>
              <a:cs typeface="Raleway"/>
              <a:sym typeface="Raleway"/>
            </a:endParaRPr>
          </a:p>
        </p:txBody>
      </p:sp>
      <p:pic>
        <p:nvPicPr>
          <p:cNvPr descr="C:\Users\balth\Documents\GDA\repro_logo_2.png" id="888" name="Google Shape;888;p39"/>
          <p:cNvPicPr preferRelativeResize="0"/>
          <p:nvPr/>
        </p:nvPicPr>
        <p:blipFill rotWithShape="1">
          <a:blip r:embed="rId3">
            <a:alphaModFix/>
          </a:blip>
          <a:srcRect b="30546" l="20937" r="15063" t="12015"/>
          <a:stretch/>
        </p:blipFill>
        <p:spPr>
          <a:xfrm>
            <a:off x="-2008243" y="3815047"/>
            <a:ext cx="1273596" cy="1143000"/>
          </a:xfrm>
          <a:prstGeom prst="rect">
            <a:avLst/>
          </a:prstGeom>
          <a:noFill/>
          <a:ln>
            <a:noFill/>
          </a:ln>
        </p:spPr>
      </p:pic>
      <p:sp>
        <p:nvSpPr>
          <p:cNvPr id="889" name="Google Shape;889;p3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Investigation</a:t>
            </a:r>
            <a:endParaRPr/>
          </a:p>
        </p:txBody>
      </p:sp>
      <p:grpSp>
        <p:nvGrpSpPr>
          <p:cNvPr id="890" name="Google Shape;890;p39"/>
          <p:cNvGrpSpPr/>
          <p:nvPr/>
        </p:nvGrpSpPr>
        <p:grpSpPr>
          <a:xfrm>
            <a:off x="6833593" y="1601519"/>
            <a:ext cx="1582274" cy="1537678"/>
            <a:chOff x="6685426" y="1586593"/>
            <a:chExt cx="1235141" cy="1200329"/>
          </a:xfrm>
        </p:grpSpPr>
        <p:grpSp>
          <p:nvGrpSpPr>
            <p:cNvPr id="891" name="Google Shape;891;p39"/>
            <p:cNvGrpSpPr/>
            <p:nvPr/>
          </p:nvGrpSpPr>
          <p:grpSpPr>
            <a:xfrm>
              <a:off x="6685426" y="1686536"/>
              <a:ext cx="1235141" cy="788065"/>
              <a:chOff x="2123728" y="1088740"/>
              <a:chExt cx="5868652" cy="3744416"/>
            </a:xfrm>
          </p:grpSpPr>
          <p:cxnSp>
            <p:nvCxnSpPr>
              <p:cNvPr id="892" name="Google Shape;892;p39"/>
              <p:cNvCxnSpPr>
                <a:stCxn id="893" idx="5"/>
                <a:endCxn id="894" idx="1"/>
              </p:cNvCxnSpPr>
              <p:nvPr/>
            </p:nvCxnSpPr>
            <p:spPr>
              <a:xfrm>
                <a:off x="2431041" y="1792097"/>
                <a:ext cx="1833600" cy="1185600"/>
              </a:xfrm>
              <a:prstGeom prst="straightConnector1">
                <a:avLst/>
              </a:prstGeom>
              <a:noFill/>
              <a:ln cap="flat" cmpd="sng" w="19050">
                <a:solidFill>
                  <a:srgbClr val="D8D8D8"/>
                </a:solidFill>
                <a:prstDash val="solid"/>
                <a:round/>
                <a:headEnd len="sm" w="sm" type="none"/>
                <a:tailEnd len="sm" w="sm" type="none"/>
              </a:ln>
            </p:spPr>
          </p:cxnSp>
          <p:cxnSp>
            <p:nvCxnSpPr>
              <p:cNvPr id="895" name="Google Shape;895;p39"/>
              <p:cNvCxnSpPr>
                <a:stCxn id="896" idx="0"/>
                <a:endCxn id="894" idx="4"/>
              </p:cNvCxnSpPr>
              <p:nvPr/>
            </p:nvCxnSpPr>
            <p:spPr>
              <a:xfrm rot="10800000">
                <a:off x="4391980" y="3285112"/>
                <a:ext cx="0" cy="1152000"/>
              </a:xfrm>
              <a:prstGeom prst="straightConnector1">
                <a:avLst/>
              </a:prstGeom>
              <a:noFill/>
              <a:ln cap="flat" cmpd="sng" w="19050">
                <a:solidFill>
                  <a:srgbClr val="D8D8D8"/>
                </a:solidFill>
                <a:prstDash val="solid"/>
                <a:round/>
                <a:headEnd len="sm" w="sm" type="none"/>
                <a:tailEnd len="sm" w="sm" type="none"/>
              </a:ln>
            </p:spPr>
          </p:cxnSp>
          <p:cxnSp>
            <p:nvCxnSpPr>
              <p:cNvPr id="897" name="Google Shape;897;p39"/>
              <p:cNvCxnSpPr>
                <a:stCxn id="898" idx="7"/>
                <a:endCxn id="899" idx="3"/>
              </p:cNvCxnSpPr>
              <p:nvPr/>
            </p:nvCxnSpPr>
            <p:spPr>
              <a:xfrm flipH="1" rot="10800000">
                <a:off x="6463489" y="2008111"/>
                <a:ext cx="537600" cy="1329600"/>
              </a:xfrm>
              <a:prstGeom prst="straightConnector1">
                <a:avLst/>
              </a:prstGeom>
              <a:noFill/>
              <a:ln cap="flat" cmpd="sng" w="38100">
                <a:solidFill>
                  <a:srgbClr val="D8D8D8"/>
                </a:solidFill>
                <a:prstDash val="solid"/>
                <a:round/>
                <a:headEnd len="sm" w="sm" type="none"/>
                <a:tailEnd len="sm" w="sm" type="none"/>
              </a:ln>
            </p:spPr>
          </p:cxnSp>
          <p:cxnSp>
            <p:nvCxnSpPr>
              <p:cNvPr id="900" name="Google Shape;900;p39"/>
              <p:cNvCxnSpPr>
                <a:stCxn id="901" idx="1"/>
                <a:endCxn id="898" idx="5"/>
              </p:cNvCxnSpPr>
              <p:nvPr/>
            </p:nvCxnSpPr>
            <p:spPr>
              <a:xfrm rot="10800000">
                <a:off x="6463467" y="3592243"/>
                <a:ext cx="1221600" cy="933600"/>
              </a:xfrm>
              <a:prstGeom prst="straightConnector1">
                <a:avLst/>
              </a:prstGeom>
              <a:noFill/>
              <a:ln cap="flat" cmpd="sng" w="38100">
                <a:solidFill>
                  <a:srgbClr val="D8D8D8"/>
                </a:solidFill>
                <a:prstDash val="solid"/>
                <a:round/>
                <a:headEnd len="sm" w="sm" type="none"/>
                <a:tailEnd len="sm" w="sm" type="none"/>
              </a:ln>
            </p:spPr>
          </p:cxnSp>
          <p:cxnSp>
            <p:nvCxnSpPr>
              <p:cNvPr id="902" name="Google Shape;902;p39"/>
              <p:cNvCxnSpPr>
                <a:stCxn id="901" idx="0"/>
                <a:endCxn id="899" idx="4"/>
              </p:cNvCxnSpPr>
              <p:nvPr/>
            </p:nvCxnSpPr>
            <p:spPr>
              <a:xfrm rot="10800000">
                <a:off x="7128360" y="2060816"/>
                <a:ext cx="684000" cy="2412300"/>
              </a:xfrm>
              <a:prstGeom prst="straightConnector1">
                <a:avLst/>
              </a:prstGeom>
              <a:noFill/>
              <a:ln cap="flat" cmpd="sng" w="9525">
                <a:solidFill>
                  <a:srgbClr val="D8D8D8"/>
                </a:solidFill>
                <a:prstDash val="solid"/>
                <a:round/>
                <a:headEnd len="sm" w="sm" type="none"/>
                <a:tailEnd len="sm" w="sm" type="none"/>
              </a:ln>
            </p:spPr>
          </p:cxnSp>
          <p:cxnSp>
            <p:nvCxnSpPr>
              <p:cNvPr id="903" name="Google Shape;903;p39"/>
              <p:cNvCxnSpPr>
                <a:stCxn id="899" idx="1"/>
                <a:endCxn id="904" idx="6"/>
              </p:cNvCxnSpPr>
              <p:nvPr/>
            </p:nvCxnSpPr>
            <p:spPr>
              <a:xfrm rot="10800000">
                <a:off x="4571891" y="1268735"/>
                <a:ext cx="2429100" cy="484800"/>
              </a:xfrm>
              <a:prstGeom prst="straightConnector1">
                <a:avLst/>
              </a:prstGeom>
              <a:noFill/>
              <a:ln cap="flat" cmpd="sng" w="9525">
                <a:solidFill>
                  <a:srgbClr val="D8D8D8"/>
                </a:solidFill>
                <a:prstDash val="solid"/>
                <a:round/>
                <a:headEnd len="sm" w="sm" type="none"/>
                <a:tailEnd len="sm" w="sm" type="none"/>
              </a:ln>
            </p:spPr>
          </p:cxnSp>
          <p:cxnSp>
            <p:nvCxnSpPr>
              <p:cNvPr id="905" name="Google Shape;905;p39"/>
              <p:cNvCxnSpPr>
                <a:stCxn id="893" idx="6"/>
                <a:endCxn id="904" idx="2"/>
              </p:cNvCxnSpPr>
              <p:nvPr/>
            </p:nvCxnSpPr>
            <p:spPr>
              <a:xfrm flipH="1" rot="10800000">
                <a:off x="2483768" y="1268804"/>
                <a:ext cx="1728300" cy="396000"/>
              </a:xfrm>
              <a:prstGeom prst="straightConnector1">
                <a:avLst/>
              </a:prstGeom>
              <a:noFill/>
              <a:ln cap="flat" cmpd="sng" w="9525">
                <a:solidFill>
                  <a:srgbClr val="D8D8D8"/>
                </a:solidFill>
                <a:prstDash val="solid"/>
                <a:round/>
                <a:headEnd len="sm" w="sm" type="none"/>
                <a:tailEnd len="sm" w="sm" type="none"/>
              </a:ln>
            </p:spPr>
          </p:cxnSp>
          <p:cxnSp>
            <p:nvCxnSpPr>
              <p:cNvPr id="906" name="Google Shape;906;p39"/>
              <p:cNvCxnSpPr>
                <a:stCxn id="893" idx="6"/>
                <a:endCxn id="899" idx="2"/>
              </p:cNvCxnSpPr>
              <p:nvPr/>
            </p:nvCxnSpPr>
            <p:spPr>
              <a:xfrm>
                <a:off x="2483768" y="1664804"/>
                <a:ext cx="4464600" cy="216000"/>
              </a:xfrm>
              <a:prstGeom prst="straightConnector1">
                <a:avLst/>
              </a:prstGeom>
              <a:noFill/>
              <a:ln cap="flat" cmpd="sng" w="19050">
                <a:solidFill>
                  <a:srgbClr val="D8D8D8"/>
                </a:solidFill>
                <a:prstDash val="solid"/>
                <a:round/>
                <a:headEnd len="sm" w="sm" type="none"/>
                <a:tailEnd len="sm" w="sm" type="none"/>
              </a:ln>
            </p:spPr>
          </p:cxnSp>
          <p:cxnSp>
            <p:nvCxnSpPr>
              <p:cNvPr id="907" name="Google Shape;907;p39"/>
              <p:cNvCxnSpPr>
                <a:stCxn id="894" idx="0"/>
                <a:endCxn id="904" idx="4"/>
              </p:cNvCxnSpPr>
              <p:nvPr/>
            </p:nvCxnSpPr>
            <p:spPr>
              <a:xfrm rot="10800000">
                <a:off x="4391980" y="1448644"/>
                <a:ext cx="0" cy="1476300"/>
              </a:xfrm>
              <a:prstGeom prst="straightConnector1">
                <a:avLst/>
              </a:prstGeom>
              <a:noFill/>
              <a:ln cap="flat" cmpd="sng" w="76200">
                <a:solidFill>
                  <a:srgbClr val="D8D8D8"/>
                </a:solidFill>
                <a:prstDash val="solid"/>
                <a:round/>
                <a:headEnd len="sm" w="sm" type="none"/>
                <a:tailEnd len="sm" w="sm" type="none"/>
              </a:ln>
            </p:spPr>
          </p:cxnSp>
          <p:cxnSp>
            <p:nvCxnSpPr>
              <p:cNvPr id="908" name="Google Shape;908;p39"/>
              <p:cNvCxnSpPr>
                <a:stCxn id="894" idx="7"/>
                <a:endCxn id="899" idx="2"/>
              </p:cNvCxnSpPr>
              <p:nvPr/>
            </p:nvCxnSpPr>
            <p:spPr>
              <a:xfrm flipH="1" rot="10800000">
                <a:off x="4519273" y="1880871"/>
                <a:ext cx="2429100" cy="1096800"/>
              </a:xfrm>
              <a:prstGeom prst="straightConnector1">
                <a:avLst/>
              </a:prstGeom>
              <a:noFill/>
              <a:ln cap="flat" cmpd="sng" w="38100">
                <a:solidFill>
                  <a:srgbClr val="D8D8D8"/>
                </a:solidFill>
                <a:prstDash val="solid"/>
                <a:round/>
                <a:headEnd len="sm" w="sm" type="none"/>
                <a:tailEnd len="sm" w="sm" type="none"/>
              </a:ln>
            </p:spPr>
          </p:cxnSp>
          <p:cxnSp>
            <p:nvCxnSpPr>
              <p:cNvPr id="909" name="Google Shape;909;p39"/>
              <p:cNvCxnSpPr>
                <a:stCxn id="896" idx="6"/>
                <a:endCxn id="898" idx="3"/>
              </p:cNvCxnSpPr>
              <p:nvPr/>
            </p:nvCxnSpPr>
            <p:spPr>
              <a:xfrm flipH="1" rot="10800000">
                <a:off x="4572000" y="3592332"/>
                <a:ext cx="1636800" cy="1024800"/>
              </a:xfrm>
              <a:prstGeom prst="straightConnector1">
                <a:avLst/>
              </a:prstGeom>
              <a:noFill/>
              <a:ln cap="flat" cmpd="sng" w="19050">
                <a:solidFill>
                  <a:srgbClr val="D8D8D8"/>
                </a:solidFill>
                <a:prstDash val="solid"/>
                <a:round/>
                <a:headEnd len="sm" w="sm" type="none"/>
                <a:tailEnd len="sm" w="sm" type="none"/>
              </a:ln>
            </p:spPr>
          </p:cxnSp>
          <p:sp>
            <p:nvSpPr>
              <p:cNvPr id="894" name="Google Shape;894;p39"/>
              <p:cNvSpPr/>
              <p:nvPr/>
            </p:nvSpPr>
            <p:spPr>
              <a:xfrm>
                <a:off x="4211960" y="2924944"/>
                <a:ext cx="360040" cy="36004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00">
                  <a:solidFill>
                    <a:srgbClr val="000000"/>
                  </a:solidFill>
                  <a:latin typeface="Calibri"/>
                  <a:ea typeface="Calibri"/>
                  <a:cs typeface="Calibri"/>
                  <a:sym typeface="Calibri"/>
                </a:endParaRPr>
              </a:p>
            </p:txBody>
          </p:sp>
          <p:sp>
            <p:nvSpPr>
              <p:cNvPr id="901" name="Google Shape;901;p39"/>
              <p:cNvSpPr/>
              <p:nvPr/>
            </p:nvSpPr>
            <p:spPr>
              <a:xfrm>
                <a:off x="7632340" y="4473116"/>
                <a:ext cx="360040" cy="36004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904" name="Google Shape;904;p39"/>
              <p:cNvSpPr/>
              <p:nvPr/>
            </p:nvSpPr>
            <p:spPr>
              <a:xfrm>
                <a:off x="4211960" y="1088740"/>
                <a:ext cx="360040" cy="36004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898" name="Google Shape;898;p39"/>
              <p:cNvSpPr/>
              <p:nvPr/>
            </p:nvSpPr>
            <p:spPr>
              <a:xfrm>
                <a:off x="6156176" y="3284984"/>
                <a:ext cx="360040" cy="36004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899" name="Google Shape;899;p39"/>
              <p:cNvSpPr/>
              <p:nvPr/>
            </p:nvSpPr>
            <p:spPr>
              <a:xfrm>
                <a:off x="6948264" y="1700808"/>
                <a:ext cx="360040" cy="36004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896" name="Google Shape;896;p39"/>
              <p:cNvSpPr/>
              <p:nvPr/>
            </p:nvSpPr>
            <p:spPr>
              <a:xfrm>
                <a:off x="4211960" y="4437112"/>
                <a:ext cx="360040" cy="36004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893" name="Google Shape;893;p39"/>
              <p:cNvSpPr/>
              <p:nvPr/>
            </p:nvSpPr>
            <p:spPr>
              <a:xfrm>
                <a:off x="2123728" y="1484784"/>
                <a:ext cx="360040" cy="36004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grpSp>
        <p:sp>
          <p:nvSpPr>
            <p:cNvPr id="910" name="Google Shape;910;p39"/>
            <p:cNvSpPr txBox="1"/>
            <p:nvPr/>
          </p:nvSpPr>
          <p:spPr>
            <a:xfrm>
              <a:off x="7101372" y="1586593"/>
              <a:ext cx="762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7200">
                  <a:solidFill>
                    <a:schemeClr val="dk1"/>
                  </a:solidFill>
                  <a:latin typeface="Calibri"/>
                  <a:ea typeface="Calibri"/>
                  <a:cs typeface="Calibri"/>
                  <a:sym typeface="Calibri"/>
                </a:rPr>
                <a:t>?</a:t>
              </a:r>
              <a:endParaRPr b="1" sz="7200">
                <a:solidFill>
                  <a:schemeClr val="dk1"/>
                </a:solidFill>
                <a:latin typeface="Calibri"/>
                <a:ea typeface="Calibri"/>
                <a:cs typeface="Calibri"/>
                <a:sym typeface="Calibri"/>
              </a:endParaRPr>
            </a:p>
          </p:txBody>
        </p:sp>
      </p:grpSp>
      <p:grpSp>
        <p:nvGrpSpPr>
          <p:cNvPr id="911" name="Google Shape;911;p39"/>
          <p:cNvGrpSpPr/>
          <p:nvPr/>
        </p:nvGrpSpPr>
        <p:grpSpPr>
          <a:xfrm>
            <a:off x="7096471" y="4147228"/>
            <a:ext cx="1387292" cy="1295397"/>
            <a:chOff x="7363008" y="4216403"/>
            <a:chExt cx="1387292" cy="1295397"/>
          </a:xfrm>
        </p:grpSpPr>
        <p:grpSp>
          <p:nvGrpSpPr>
            <p:cNvPr id="912" name="Google Shape;912;p39"/>
            <p:cNvGrpSpPr/>
            <p:nvPr/>
          </p:nvGrpSpPr>
          <p:grpSpPr>
            <a:xfrm>
              <a:off x="7363008" y="4216403"/>
              <a:ext cx="1387292" cy="1295397"/>
              <a:chOff x="7363008" y="4216403"/>
              <a:chExt cx="1387292" cy="1295397"/>
            </a:xfrm>
          </p:grpSpPr>
          <p:sp>
            <p:nvSpPr>
              <p:cNvPr id="913" name="Google Shape;913;p39"/>
              <p:cNvSpPr/>
              <p:nvPr/>
            </p:nvSpPr>
            <p:spPr>
              <a:xfrm rot="5400000">
                <a:off x="7442199" y="4512736"/>
                <a:ext cx="1295397" cy="702731"/>
              </a:xfrm>
              <a:prstGeom prst="trapezoid">
                <a:avLst>
                  <a:gd fmla="val 60684"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14" name="Google Shape;914;p39"/>
              <p:cNvGrpSpPr/>
              <p:nvPr/>
            </p:nvGrpSpPr>
            <p:grpSpPr>
              <a:xfrm>
                <a:off x="7363008" y="4239079"/>
                <a:ext cx="270040" cy="1247322"/>
                <a:chOff x="2592413" y="2420888"/>
                <a:chExt cx="183008" cy="1298767"/>
              </a:xfrm>
            </p:grpSpPr>
            <p:grpSp>
              <p:nvGrpSpPr>
                <p:cNvPr id="915" name="Google Shape;915;p39"/>
                <p:cNvGrpSpPr/>
                <p:nvPr/>
              </p:nvGrpSpPr>
              <p:grpSpPr>
                <a:xfrm>
                  <a:off x="2592413" y="2420888"/>
                  <a:ext cx="183008" cy="1298767"/>
                  <a:chOff x="2592413" y="2420888"/>
                  <a:chExt cx="183008" cy="1298767"/>
                </a:xfrm>
              </p:grpSpPr>
              <p:grpSp>
                <p:nvGrpSpPr>
                  <p:cNvPr id="916" name="Google Shape;916;p39"/>
                  <p:cNvGrpSpPr/>
                  <p:nvPr/>
                </p:nvGrpSpPr>
                <p:grpSpPr>
                  <a:xfrm>
                    <a:off x="2592413" y="2420888"/>
                    <a:ext cx="183008" cy="650695"/>
                    <a:chOff x="1763688" y="2096852"/>
                    <a:chExt cx="324036" cy="1152128"/>
                  </a:xfrm>
                </p:grpSpPr>
                <p:sp>
                  <p:nvSpPr>
                    <p:cNvPr id="917" name="Google Shape;917;p39"/>
                    <p:cNvSpPr/>
                    <p:nvPr/>
                  </p:nvSpPr>
                  <p:spPr>
                    <a:xfrm>
                      <a:off x="1763688" y="2096852"/>
                      <a:ext cx="324036" cy="1152128"/>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8" name="Google Shape;918;p39"/>
                    <p:cNvSpPr/>
                    <p:nvPr/>
                  </p:nvSpPr>
                  <p:spPr>
                    <a:xfrm>
                      <a:off x="1763688" y="2096852"/>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9" name="Google Shape;919;p39"/>
                    <p:cNvSpPr/>
                    <p:nvPr/>
                  </p:nvSpPr>
                  <p:spPr>
                    <a:xfrm>
                      <a:off x="1763688" y="224086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0" name="Google Shape;920;p39"/>
                    <p:cNvSpPr/>
                    <p:nvPr/>
                  </p:nvSpPr>
                  <p:spPr>
                    <a:xfrm>
                      <a:off x="1763688" y="2384884"/>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1" name="Google Shape;921;p39"/>
                    <p:cNvSpPr/>
                    <p:nvPr/>
                  </p:nvSpPr>
                  <p:spPr>
                    <a:xfrm>
                      <a:off x="1763688" y="2528900"/>
                      <a:ext cx="324036" cy="144016"/>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2" name="Google Shape;922;p39"/>
                    <p:cNvSpPr/>
                    <p:nvPr/>
                  </p:nvSpPr>
                  <p:spPr>
                    <a:xfrm>
                      <a:off x="1763688" y="296094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3" name="Google Shape;923;p39"/>
                    <p:cNvSpPr/>
                    <p:nvPr/>
                  </p:nvSpPr>
                  <p:spPr>
                    <a:xfrm>
                      <a:off x="1763688" y="2816932"/>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4" name="Google Shape;924;p39"/>
                    <p:cNvSpPr/>
                    <p:nvPr/>
                  </p:nvSpPr>
                  <p:spPr>
                    <a:xfrm>
                      <a:off x="1763688" y="2672916"/>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25" name="Google Shape;925;p39"/>
                  <p:cNvGrpSpPr/>
                  <p:nvPr/>
                </p:nvGrpSpPr>
                <p:grpSpPr>
                  <a:xfrm>
                    <a:off x="2592413" y="3068960"/>
                    <a:ext cx="183008" cy="650695"/>
                    <a:chOff x="1763688" y="2096852"/>
                    <a:chExt cx="324036" cy="1152128"/>
                  </a:xfrm>
                </p:grpSpPr>
                <p:sp>
                  <p:nvSpPr>
                    <p:cNvPr id="926" name="Google Shape;926;p39"/>
                    <p:cNvSpPr/>
                    <p:nvPr/>
                  </p:nvSpPr>
                  <p:spPr>
                    <a:xfrm>
                      <a:off x="1763688" y="2096852"/>
                      <a:ext cx="324036" cy="1152128"/>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p39"/>
                    <p:cNvSpPr/>
                    <p:nvPr/>
                  </p:nvSpPr>
                  <p:spPr>
                    <a:xfrm>
                      <a:off x="1763688" y="2096852"/>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8" name="Google Shape;928;p39"/>
                    <p:cNvSpPr/>
                    <p:nvPr/>
                  </p:nvSpPr>
                  <p:spPr>
                    <a:xfrm>
                      <a:off x="1763688" y="224086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9" name="Google Shape;929;p39"/>
                    <p:cNvSpPr/>
                    <p:nvPr/>
                  </p:nvSpPr>
                  <p:spPr>
                    <a:xfrm>
                      <a:off x="1763688" y="2384884"/>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0" name="Google Shape;930;p39"/>
                    <p:cNvSpPr/>
                    <p:nvPr/>
                  </p:nvSpPr>
                  <p:spPr>
                    <a:xfrm>
                      <a:off x="1763688" y="2528900"/>
                      <a:ext cx="324036" cy="144016"/>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1" name="Google Shape;931;p39"/>
                    <p:cNvSpPr/>
                    <p:nvPr/>
                  </p:nvSpPr>
                  <p:spPr>
                    <a:xfrm>
                      <a:off x="1763688" y="296094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2" name="Google Shape;932;p39"/>
                    <p:cNvSpPr/>
                    <p:nvPr/>
                  </p:nvSpPr>
                  <p:spPr>
                    <a:xfrm>
                      <a:off x="1763688" y="2816932"/>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3" name="Google Shape;933;p39"/>
                    <p:cNvSpPr/>
                    <p:nvPr/>
                  </p:nvSpPr>
                  <p:spPr>
                    <a:xfrm>
                      <a:off x="1763688" y="2672916"/>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4" name="Google Shape;934;p39"/>
                    <p:cNvSpPr/>
                    <p:nvPr/>
                  </p:nvSpPr>
                  <p:spPr>
                    <a:xfrm>
                      <a:off x="1763688" y="3104964"/>
                      <a:ext cx="324036" cy="144016"/>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935" name="Google Shape;935;p39"/>
                <p:cNvSpPr/>
                <p:nvPr/>
              </p:nvSpPr>
              <p:spPr>
                <a:xfrm>
                  <a:off x="2592413" y="2990246"/>
                  <a:ext cx="183008" cy="81337"/>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36" name="Google Shape;936;p39"/>
              <p:cNvGrpSpPr/>
              <p:nvPr/>
            </p:nvGrpSpPr>
            <p:grpSpPr>
              <a:xfrm>
                <a:off x="8535354" y="4660899"/>
                <a:ext cx="214946" cy="391741"/>
                <a:chOff x="1763688" y="2096852"/>
                <a:chExt cx="324036" cy="1152128"/>
              </a:xfrm>
            </p:grpSpPr>
            <p:sp>
              <p:nvSpPr>
                <p:cNvPr id="937" name="Google Shape;937;p39"/>
                <p:cNvSpPr/>
                <p:nvPr/>
              </p:nvSpPr>
              <p:spPr>
                <a:xfrm>
                  <a:off x="1763688" y="2096852"/>
                  <a:ext cx="324036" cy="1152128"/>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8" name="Google Shape;938;p39"/>
                <p:cNvSpPr/>
                <p:nvPr/>
              </p:nvSpPr>
              <p:spPr>
                <a:xfrm>
                  <a:off x="1763688" y="2096852"/>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9" name="Google Shape;939;p39"/>
                <p:cNvSpPr/>
                <p:nvPr/>
              </p:nvSpPr>
              <p:spPr>
                <a:xfrm>
                  <a:off x="1763688" y="224086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0" name="Google Shape;940;p39"/>
                <p:cNvSpPr/>
                <p:nvPr/>
              </p:nvSpPr>
              <p:spPr>
                <a:xfrm>
                  <a:off x="1763688" y="2384884"/>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1" name="Google Shape;941;p39"/>
                <p:cNvSpPr/>
                <p:nvPr/>
              </p:nvSpPr>
              <p:spPr>
                <a:xfrm>
                  <a:off x="1763688" y="2528900"/>
                  <a:ext cx="324036" cy="144016"/>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2" name="Google Shape;942;p39"/>
                <p:cNvSpPr/>
                <p:nvPr/>
              </p:nvSpPr>
              <p:spPr>
                <a:xfrm>
                  <a:off x="1763688" y="296094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3" name="Google Shape;943;p39"/>
                <p:cNvSpPr/>
                <p:nvPr/>
              </p:nvSpPr>
              <p:spPr>
                <a:xfrm>
                  <a:off x="1763688" y="2816932"/>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4" name="Google Shape;944;p39"/>
                <p:cNvSpPr/>
                <p:nvPr/>
              </p:nvSpPr>
              <p:spPr>
                <a:xfrm>
                  <a:off x="1763688" y="2672916"/>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5" name="Google Shape;945;p39"/>
                <p:cNvSpPr/>
                <p:nvPr/>
              </p:nvSpPr>
              <p:spPr>
                <a:xfrm>
                  <a:off x="1763688" y="3104964"/>
                  <a:ext cx="324036" cy="144016"/>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946" name="Google Shape;946;p39"/>
            <p:cNvSpPr txBox="1"/>
            <p:nvPr/>
          </p:nvSpPr>
          <p:spPr>
            <a:xfrm>
              <a:off x="7709341" y="4243120"/>
              <a:ext cx="7488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7200">
                  <a:solidFill>
                    <a:schemeClr val="dk1"/>
                  </a:solidFill>
                  <a:latin typeface="Calibri"/>
                  <a:ea typeface="Calibri"/>
                  <a:cs typeface="Calibri"/>
                  <a:sym typeface="Calibri"/>
                </a:rPr>
                <a:t>?</a:t>
              </a:r>
              <a:endParaRPr b="1" sz="7200">
                <a:solidFill>
                  <a:schemeClr val="dk1"/>
                </a:solidFill>
                <a:latin typeface="Calibri"/>
                <a:ea typeface="Calibri"/>
                <a:cs typeface="Calibri"/>
                <a:sym typeface="Calibri"/>
              </a:endParaRPr>
            </a:p>
          </p:txBody>
        </p:sp>
      </p:grpSp>
      <p:sp>
        <p:nvSpPr>
          <p:cNvPr id="947" name="Google Shape;947;p39"/>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1" name="Shape 951"/>
        <p:cNvGrpSpPr/>
        <p:nvPr/>
      </p:nvGrpSpPr>
      <p:grpSpPr>
        <a:xfrm>
          <a:off x="0" y="0"/>
          <a:ext cx="0" cy="0"/>
          <a:chOff x="0" y="0"/>
          <a:chExt cx="0" cy="0"/>
        </a:xfrm>
      </p:grpSpPr>
      <p:sp>
        <p:nvSpPr>
          <p:cNvPr id="952" name="Google Shape;952;p40"/>
          <p:cNvSpPr txBox="1"/>
          <p:nvPr/>
        </p:nvSpPr>
        <p:spPr>
          <a:xfrm>
            <a:off x="660313" y="1705183"/>
            <a:ext cx="7359600" cy="3601800"/>
          </a:xfrm>
          <a:prstGeom prst="rect">
            <a:avLst/>
          </a:prstGeom>
          <a:noFill/>
          <a:ln>
            <a:noFill/>
          </a:ln>
        </p:spPr>
        <p:txBody>
          <a:bodyPr anchorCtr="0" anchor="t" bIns="45700" lIns="91425" spcFirstLastPara="1" rIns="91425" wrap="square" tIns="45700">
            <a:spAutoFit/>
          </a:bodyPr>
          <a:lstStyle/>
          <a:p>
            <a:pPr indent="-120650" lvl="0" marL="0" marR="0" rtl="0" algn="l">
              <a:spcBef>
                <a:spcPts val="0"/>
              </a:spcBef>
              <a:spcAft>
                <a:spcPts val="0"/>
              </a:spcAft>
              <a:buClr>
                <a:schemeClr val="dk1"/>
              </a:buClr>
              <a:buSzPts val="1900"/>
              <a:buFont typeface="Raleway"/>
              <a:buChar char="-"/>
            </a:pPr>
            <a:r>
              <a:rPr lang="fr-FR" sz="1900">
                <a:solidFill>
                  <a:schemeClr val="dk1"/>
                </a:solidFill>
                <a:latin typeface="Raleway"/>
                <a:ea typeface="Raleway"/>
                <a:cs typeface="Raleway"/>
                <a:sym typeface="Raleway"/>
              </a:rPr>
              <a:t> Is the use of graphs truly relevant? </a:t>
            </a:r>
            <a:endParaRPr sz="900">
              <a:solidFill>
                <a:srgbClr val="666666"/>
              </a:solidFill>
              <a:latin typeface="Raleway"/>
              <a:ea typeface="Raleway"/>
              <a:cs typeface="Raleway"/>
              <a:sym typeface="Raleway"/>
            </a:endParaRPr>
          </a:p>
          <a:p>
            <a:pPr indent="-120650" lvl="1" marL="457200" marR="0" rtl="0" algn="l">
              <a:spcBef>
                <a:spcPts val="0"/>
              </a:spcBef>
              <a:spcAft>
                <a:spcPts val="0"/>
              </a:spcAft>
              <a:buClr>
                <a:srgbClr val="666666"/>
              </a:buClr>
              <a:buSzPts val="1900"/>
              <a:buFont typeface="Raleway"/>
              <a:buChar char="•"/>
            </a:pPr>
            <a:r>
              <a:rPr i="0" lang="fr-FR" sz="1900" u="none" cap="none" strike="noStrike">
                <a:solidFill>
                  <a:srgbClr val="666666"/>
                </a:solidFill>
                <a:latin typeface="Raleway"/>
                <a:ea typeface="Raleway"/>
                <a:cs typeface="Raleway"/>
                <a:sym typeface="Raleway"/>
              </a:rPr>
              <a:t> Dense Neural Networks</a:t>
            </a:r>
            <a:endParaRPr sz="900">
              <a:solidFill>
                <a:srgbClr val="666666"/>
              </a:solidFill>
              <a:latin typeface="Raleway"/>
              <a:ea typeface="Raleway"/>
              <a:cs typeface="Raleway"/>
              <a:sym typeface="Raleway"/>
            </a:endParaRPr>
          </a:p>
          <a:p>
            <a:pPr indent="-120650" lvl="1" marL="457200" marR="0" rtl="0" algn="l">
              <a:spcBef>
                <a:spcPts val="0"/>
              </a:spcBef>
              <a:spcAft>
                <a:spcPts val="0"/>
              </a:spcAft>
              <a:buClr>
                <a:srgbClr val="666666"/>
              </a:buClr>
              <a:buSzPts val="1900"/>
              <a:buFont typeface="Raleway"/>
              <a:buChar char="•"/>
            </a:pPr>
            <a:r>
              <a:rPr i="0" lang="fr-FR" sz="1900" u="none" cap="none" strike="noStrike">
                <a:solidFill>
                  <a:srgbClr val="666666"/>
                </a:solidFill>
                <a:latin typeface="Raleway"/>
                <a:ea typeface="Raleway"/>
                <a:cs typeface="Raleway"/>
                <a:sym typeface="Raleway"/>
              </a:rPr>
              <a:t> Graph Convolutional Networks </a:t>
            </a:r>
            <a:r>
              <a:rPr b="1" i="0" lang="fr-FR" sz="1900" u="none" cap="none" strike="noStrike">
                <a:solidFill>
                  <a:srgbClr val="00B050"/>
                </a:solidFill>
                <a:latin typeface="Raleway"/>
                <a:ea typeface="Raleway"/>
                <a:cs typeface="Raleway"/>
                <a:sym typeface="Raleway"/>
              </a:rPr>
              <a:t>+5%</a:t>
            </a:r>
            <a:endParaRPr b="1" sz="900">
              <a:solidFill>
                <a:srgbClr val="00B050"/>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0" lvl="0" marL="0" marR="0" rtl="0" algn="l">
              <a:spcBef>
                <a:spcPts val="0"/>
              </a:spcBef>
              <a:spcAft>
                <a:spcPts val="0"/>
              </a:spcAft>
              <a:buClr>
                <a:schemeClr val="dk1"/>
              </a:buClr>
              <a:buSzPts val="2400"/>
              <a:buFont typeface="Calibri"/>
              <a:buNone/>
            </a:pPr>
            <a:r>
              <a:t/>
            </a:r>
            <a:endParaRPr sz="1900">
              <a:solidFill>
                <a:schemeClr val="dk1"/>
              </a:solidFill>
              <a:latin typeface="Raleway"/>
              <a:ea typeface="Raleway"/>
              <a:cs typeface="Raleway"/>
              <a:sym typeface="Raleway"/>
            </a:endParaRPr>
          </a:p>
          <a:p>
            <a:pPr indent="-120650" lvl="0" marL="0" marR="0" rtl="0" algn="l">
              <a:spcBef>
                <a:spcPts val="0"/>
              </a:spcBef>
              <a:spcAft>
                <a:spcPts val="0"/>
              </a:spcAft>
              <a:buClr>
                <a:schemeClr val="dk1"/>
              </a:buClr>
              <a:buSzPts val="1900"/>
              <a:buFont typeface="Raleway"/>
              <a:buChar char="-"/>
            </a:pPr>
            <a:r>
              <a:rPr lang="fr-FR" sz="1900">
                <a:solidFill>
                  <a:schemeClr val="dk1"/>
                </a:solidFill>
                <a:latin typeface="Raleway"/>
                <a:ea typeface="Raleway"/>
                <a:cs typeface="Raleway"/>
                <a:sym typeface="Raleway"/>
              </a:rPr>
              <a:t> Is input dimension reduction relevant?</a:t>
            </a:r>
            <a:endParaRPr sz="900">
              <a:latin typeface="Raleway"/>
              <a:ea typeface="Raleway"/>
              <a:cs typeface="Raleway"/>
              <a:sym typeface="Raleway"/>
            </a:endParaRPr>
          </a:p>
          <a:p>
            <a:pPr indent="0" lvl="0" marL="0" marR="0" rtl="0" algn="l">
              <a:spcBef>
                <a:spcPts val="0"/>
              </a:spcBef>
              <a:spcAft>
                <a:spcPts val="0"/>
              </a:spcAft>
              <a:buNone/>
            </a:pPr>
            <a:r>
              <a:rPr lang="fr-FR" sz="1900">
                <a:solidFill>
                  <a:srgbClr val="666666"/>
                </a:solidFill>
                <a:latin typeface="Raleway"/>
                <a:ea typeface="Raleway"/>
                <a:cs typeface="Raleway"/>
                <a:sym typeface="Raleway"/>
              </a:rPr>
              <a:t>No significant differences between</a:t>
            </a:r>
            <a:endParaRPr sz="900">
              <a:solidFill>
                <a:srgbClr val="666666"/>
              </a:solidFill>
              <a:latin typeface="Raleway"/>
              <a:ea typeface="Raleway"/>
              <a:cs typeface="Raleway"/>
              <a:sym typeface="Raleway"/>
            </a:endParaRPr>
          </a:p>
          <a:p>
            <a:pPr indent="-120650" lvl="1" marL="457200" marR="0" rtl="0" algn="l">
              <a:spcBef>
                <a:spcPts val="0"/>
              </a:spcBef>
              <a:spcAft>
                <a:spcPts val="0"/>
              </a:spcAft>
              <a:buClr>
                <a:srgbClr val="666666"/>
              </a:buClr>
              <a:buSzPts val="1900"/>
              <a:buFont typeface="Raleway"/>
              <a:buChar char="•"/>
            </a:pPr>
            <a:r>
              <a:rPr i="0" lang="fr-FR" sz="1900" u="none" cap="none" strike="noStrike">
                <a:solidFill>
                  <a:srgbClr val="666666"/>
                </a:solidFill>
                <a:latin typeface="Raleway"/>
                <a:ea typeface="Raleway"/>
                <a:cs typeface="Raleway"/>
                <a:sym typeface="Raleway"/>
              </a:rPr>
              <a:t> Raw input features</a:t>
            </a:r>
            <a:endParaRPr i="0" sz="1900" u="none" cap="none" strike="noStrike">
              <a:solidFill>
                <a:srgbClr val="666666"/>
              </a:solidFill>
              <a:latin typeface="Raleway"/>
              <a:ea typeface="Raleway"/>
              <a:cs typeface="Raleway"/>
              <a:sym typeface="Raleway"/>
            </a:endParaRPr>
          </a:p>
          <a:p>
            <a:pPr indent="-120650" lvl="1" marL="457200" marR="0" rtl="0" algn="l">
              <a:spcBef>
                <a:spcPts val="0"/>
              </a:spcBef>
              <a:spcAft>
                <a:spcPts val="0"/>
              </a:spcAft>
              <a:buClr>
                <a:srgbClr val="666666"/>
              </a:buClr>
              <a:buSzPts val="1900"/>
              <a:buFont typeface="Raleway"/>
              <a:buChar char="•"/>
            </a:pPr>
            <a:r>
              <a:rPr i="0" lang="fr-FR" sz="1900" u="none" cap="none" strike="noStrike">
                <a:solidFill>
                  <a:srgbClr val="666666"/>
                </a:solidFill>
                <a:latin typeface="Raleway"/>
                <a:ea typeface="Raleway"/>
                <a:cs typeface="Raleway"/>
                <a:sym typeface="Raleway"/>
              </a:rPr>
              <a:t> Recursive Feature Elimination</a:t>
            </a:r>
            <a:endParaRPr sz="900">
              <a:solidFill>
                <a:srgbClr val="666666"/>
              </a:solidFill>
              <a:latin typeface="Raleway"/>
              <a:ea typeface="Raleway"/>
              <a:cs typeface="Raleway"/>
              <a:sym typeface="Raleway"/>
            </a:endParaRPr>
          </a:p>
          <a:p>
            <a:pPr indent="-120650" lvl="1" marL="457200" marR="0" rtl="0" algn="l">
              <a:spcBef>
                <a:spcPts val="0"/>
              </a:spcBef>
              <a:spcAft>
                <a:spcPts val="0"/>
              </a:spcAft>
              <a:buClr>
                <a:srgbClr val="666666"/>
              </a:buClr>
              <a:buSzPts val="1900"/>
              <a:buFont typeface="Raleway"/>
              <a:buChar char="•"/>
            </a:pPr>
            <a:r>
              <a:rPr i="0" lang="fr-FR" sz="1900" u="none" cap="none" strike="noStrike">
                <a:solidFill>
                  <a:srgbClr val="666666"/>
                </a:solidFill>
                <a:latin typeface="Raleway"/>
                <a:ea typeface="Raleway"/>
                <a:cs typeface="Raleway"/>
                <a:sym typeface="Raleway"/>
              </a:rPr>
              <a:t> Auto Encoder</a:t>
            </a:r>
            <a:r>
              <a:rPr lang="fr-FR" sz="1900">
                <a:solidFill>
                  <a:srgbClr val="666666"/>
                </a:solidFill>
                <a:latin typeface="Raleway"/>
                <a:ea typeface="Raleway"/>
                <a:cs typeface="Raleway"/>
                <a:sym typeface="Raleway"/>
              </a:rPr>
              <a:t>’s</a:t>
            </a:r>
            <a:r>
              <a:rPr i="0" lang="fr-FR" sz="1900" u="none" cap="none" strike="noStrike">
                <a:solidFill>
                  <a:srgbClr val="666666"/>
                </a:solidFill>
                <a:latin typeface="Raleway"/>
                <a:ea typeface="Raleway"/>
                <a:cs typeface="Raleway"/>
                <a:sym typeface="Raleway"/>
              </a:rPr>
              <a:t> Latent vec</a:t>
            </a:r>
            <a:r>
              <a:rPr lang="fr-FR" sz="1900">
                <a:solidFill>
                  <a:srgbClr val="666666"/>
                </a:solidFill>
                <a:latin typeface="Raleway"/>
                <a:ea typeface="Raleway"/>
                <a:cs typeface="Raleway"/>
                <a:sym typeface="Raleway"/>
              </a:rPr>
              <a:t>tor</a:t>
            </a:r>
            <a:endParaRPr sz="900">
              <a:solidFill>
                <a:srgbClr val="666666"/>
              </a:solidFill>
              <a:latin typeface="Raleway"/>
              <a:ea typeface="Raleway"/>
              <a:cs typeface="Raleway"/>
              <a:sym typeface="Raleway"/>
            </a:endParaRPr>
          </a:p>
        </p:txBody>
      </p:sp>
      <p:pic>
        <p:nvPicPr>
          <p:cNvPr descr="C:\Users\balth\Documents\GDA\repro_logo_2.png" id="953" name="Google Shape;953;p40"/>
          <p:cNvPicPr preferRelativeResize="0"/>
          <p:nvPr/>
        </p:nvPicPr>
        <p:blipFill rotWithShape="1">
          <a:blip r:embed="rId3">
            <a:alphaModFix/>
          </a:blip>
          <a:srcRect b="30545" l="20934" r="15065" t="12016"/>
          <a:stretch/>
        </p:blipFill>
        <p:spPr>
          <a:xfrm>
            <a:off x="-2008243" y="3815047"/>
            <a:ext cx="1273596" cy="1143000"/>
          </a:xfrm>
          <a:prstGeom prst="rect">
            <a:avLst/>
          </a:prstGeom>
          <a:noFill/>
          <a:ln>
            <a:noFill/>
          </a:ln>
        </p:spPr>
      </p:pic>
      <p:sp>
        <p:nvSpPr>
          <p:cNvPr id="954" name="Google Shape;954;p4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Investigation</a:t>
            </a:r>
            <a:endParaRPr/>
          </a:p>
        </p:txBody>
      </p:sp>
      <p:grpSp>
        <p:nvGrpSpPr>
          <p:cNvPr id="955" name="Google Shape;955;p40"/>
          <p:cNvGrpSpPr/>
          <p:nvPr/>
        </p:nvGrpSpPr>
        <p:grpSpPr>
          <a:xfrm>
            <a:off x="6833374" y="1601444"/>
            <a:ext cx="1582474" cy="1200553"/>
            <a:chOff x="6685502" y="1586593"/>
            <a:chExt cx="1235343" cy="937200"/>
          </a:xfrm>
        </p:grpSpPr>
        <p:grpSp>
          <p:nvGrpSpPr>
            <p:cNvPr id="956" name="Google Shape;956;p40"/>
            <p:cNvGrpSpPr/>
            <p:nvPr/>
          </p:nvGrpSpPr>
          <p:grpSpPr>
            <a:xfrm>
              <a:off x="6685502" y="1686575"/>
              <a:ext cx="1235343" cy="788191"/>
              <a:chOff x="2123728" y="1088740"/>
              <a:chExt cx="5868612" cy="3744376"/>
            </a:xfrm>
          </p:grpSpPr>
          <p:cxnSp>
            <p:nvCxnSpPr>
              <p:cNvPr id="957" name="Google Shape;957;p40"/>
              <p:cNvCxnSpPr>
                <a:stCxn id="958" idx="5"/>
                <a:endCxn id="959" idx="1"/>
              </p:cNvCxnSpPr>
              <p:nvPr/>
            </p:nvCxnSpPr>
            <p:spPr>
              <a:xfrm>
                <a:off x="2431007" y="1792063"/>
                <a:ext cx="1833600" cy="1185600"/>
              </a:xfrm>
              <a:prstGeom prst="straightConnector1">
                <a:avLst/>
              </a:prstGeom>
              <a:noFill/>
              <a:ln cap="flat" cmpd="sng" w="19050">
                <a:solidFill>
                  <a:srgbClr val="D8D8D8"/>
                </a:solidFill>
                <a:prstDash val="solid"/>
                <a:round/>
                <a:headEnd len="sm" w="sm" type="none"/>
                <a:tailEnd len="sm" w="sm" type="none"/>
              </a:ln>
            </p:spPr>
          </p:cxnSp>
          <p:cxnSp>
            <p:nvCxnSpPr>
              <p:cNvPr id="960" name="Google Shape;960;p40"/>
              <p:cNvCxnSpPr>
                <a:stCxn id="961" idx="0"/>
                <a:endCxn id="959" idx="4"/>
              </p:cNvCxnSpPr>
              <p:nvPr/>
            </p:nvCxnSpPr>
            <p:spPr>
              <a:xfrm rot="10800000">
                <a:off x="4391960" y="3284812"/>
                <a:ext cx="0" cy="1152300"/>
              </a:xfrm>
              <a:prstGeom prst="straightConnector1">
                <a:avLst/>
              </a:prstGeom>
              <a:noFill/>
              <a:ln cap="flat" cmpd="sng" w="19050">
                <a:solidFill>
                  <a:srgbClr val="D8D8D8"/>
                </a:solidFill>
                <a:prstDash val="solid"/>
                <a:round/>
                <a:headEnd len="sm" w="sm" type="none"/>
                <a:tailEnd len="sm" w="sm" type="none"/>
              </a:ln>
            </p:spPr>
          </p:cxnSp>
          <p:cxnSp>
            <p:nvCxnSpPr>
              <p:cNvPr id="962" name="Google Shape;962;p40"/>
              <p:cNvCxnSpPr>
                <a:stCxn id="963" idx="7"/>
                <a:endCxn id="964" idx="3"/>
              </p:cNvCxnSpPr>
              <p:nvPr/>
            </p:nvCxnSpPr>
            <p:spPr>
              <a:xfrm flipH="1" rot="10800000">
                <a:off x="6463455" y="2008105"/>
                <a:ext cx="537600" cy="1329600"/>
              </a:xfrm>
              <a:prstGeom prst="straightConnector1">
                <a:avLst/>
              </a:prstGeom>
              <a:noFill/>
              <a:ln cap="flat" cmpd="sng" w="38100">
                <a:solidFill>
                  <a:srgbClr val="D8D8D8"/>
                </a:solidFill>
                <a:prstDash val="solid"/>
                <a:round/>
                <a:headEnd len="sm" w="sm" type="none"/>
                <a:tailEnd len="sm" w="sm" type="none"/>
              </a:ln>
            </p:spPr>
          </p:cxnSp>
          <p:cxnSp>
            <p:nvCxnSpPr>
              <p:cNvPr id="965" name="Google Shape;965;p40"/>
              <p:cNvCxnSpPr>
                <a:stCxn id="966" idx="1"/>
                <a:endCxn id="963" idx="5"/>
              </p:cNvCxnSpPr>
              <p:nvPr/>
            </p:nvCxnSpPr>
            <p:spPr>
              <a:xfrm rot="10800000">
                <a:off x="6463461" y="3592237"/>
                <a:ext cx="1221600" cy="933600"/>
              </a:xfrm>
              <a:prstGeom prst="straightConnector1">
                <a:avLst/>
              </a:prstGeom>
              <a:noFill/>
              <a:ln cap="flat" cmpd="sng" w="38100">
                <a:solidFill>
                  <a:srgbClr val="D8D8D8"/>
                </a:solidFill>
                <a:prstDash val="solid"/>
                <a:round/>
                <a:headEnd len="sm" w="sm" type="none"/>
                <a:tailEnd len="sm" w="sm" type="none"/>
              </a:ln>
            </p:spPr>
          </p:cxnSp>
          <p:cxnSp>
            <p:nvCxnSpPr>
              <p:cNvPr id="967" name="Google Shape;967;p40"/>
              <p:cNvCxnSpPr>
                <a:stCxn id="966" idx="0"/>
                <a:endCxn id="964" idx="4"/>
              </p:cNvCxnSpPr>
              <p:nvPr/>
            </p:nvCxnSpPr>
            <p:spPr>
              <a:xfrm rot="10800000">
                <a:off x="7128340" y="2060816"/>
                <a:ext cx="684000" cy="2412300"/>
              </a:xfrm>
              <a:prstGeom prst="straightConnector1">
                <a:avLst/>
              </a:prstGeom>
              <a:noFill/>
              <a:ln cap="flat" cmpd="sng" w="9525">
                <a:solidFill>
                  <a:srgbClr val="D8D8D8"/>
                </a:solidFill>
                <a:prstDash val="solid"/>
                <a:round/>
                <a:headEnd len="sm" w="sm" type="none"/>
                <a:tailEnd len="sm" w="sm" type="none"/>
              </a:ln>
            </p:spPr>
          </p:cxnSp>
          <p:cxnSp>
            <p:nvCxnSpPr>
              <p:cNvPr id="968" name="Google Shape;968;p40"/>
              <p:cNvCxnSpPr>
                <a:stCxn id="964" idx="1"/>
                <a:endCxn id="969" idx="6"/>
              </p:cNvCxnSpPr>
              <p:nvPr/>
            </p:nvCxnSpPr>
            <p:spPr>
              <a:xfrm rot="10800000">
                <a:off x="4571885" y="1268729"/>
                <a:ext cx="2429100" cy="484800"/>
              </a:xfrm>
              <a:prstGeom prst="straightConnector1">
                <a:avLst/>
              </a:prstGeom>
              <a:noFill/>
              <a:ln cap="flat" cmpd="sng" w="9525">
                <a:solidFill>
                  <a:srgbClr val="D8D8D8"/>
                </a:solidFill>
                <a:prstDash val="solid"/>
                <a:round/>
                <a:headEnd len="sm" w="sm" type="none"/>
                <a:tailEnd len="sm" w="sm" type="none"/>
              </a:ln>
            </p:spPr>
          </p:cxnSp>
          <p:cxnSp>
            <p:nvCxnSpPr>
              <p:cNvPr id="970" name="Google Shape;970;p40"/>
              <p:cNvCxnSpPr>
                <a:stCxn id="958" idx="6"/>
                <a:endCxn id="969" idx="2"/>
              </p:cNvCxnSpPr>
              <p:nvPr/>
            </p:nvCxnSpPr>
            <p:spPr>
              <a:xfrm flipH="1" rot="10800000">
                <a:off x="2483728" y="1268784"/>
                <a:ext cx="1728300" cy="396000"/>
              </a:xfrm>
              <a:prstGeom prst="straightConnector1">
                <a:avLst/>
              </a:prstGeom>
              <a:noFill/>
              <a:ln cap="flat" cmpd="sng" w="9525">
                <a:solidFill>
                  <a:srgbClr val="D8D8D8"/>
                </a:solidFill>
                <a:prstDash val="solid"/>
                <a:round/>
                <a:headEnd len="sm" w="sm" type="none"/>
                <a:tailEnd len="sm" w="sm" type="none"/>
              </a:ln>
            </p:spPr>
          </p:cxnSp>
          <p:cxnSp>
            <p:nvCxnSpPr>
              <p:cNvPr id="971" name="Google Shape;971;p40"/>
              <p:cNvCxnSpPr>
                <a:stCxn id="958" idx="6"/>
                <a:endCxn id="964" idx="2"/>
              </p:cNvCxnSpPr>
              <p:nvPr/>
            </p:nvCxnSpPr>
            <p:spPr>
              <a:xfrm>
                <a:off x="2483728" y="1664784"/>
                <a:ext cx="4464600" cy="216000"/>
              </a:xfrm>
              <a:prstGeom prst="straightConnector1">
                <a:avLst/>
              </a:prstGeom>
              <a:noFill/>
              <a:ln cap="flat" cmpd="sng" w="19050">
                <a:solidFill>
                  <a:srgbClr val="D8D8D8"/>
                </a:solidFill>
                <a:prstDash val="solid"/>
                <a:round/>
                <a:headEnd len="sm" w="sm" type="none"/>
                <a:tailEnd len="sm" w="sm" type="none"/>
              </a:ln>
            </p:spPr>
          </p:cxnSp>
          <p:cxnSp>
            <p:nvCxnSpPr>
              <p:cNvPr id="972" name="Google Shape;972;p40"/>
              <p:cNvCxnSpPr>
                <a:stCxn id="959" idx="0"/>
                <a:endCxn id="969" idx="4"/>
              </p:cNvCxnSpPr>
              <p:nvPr/>
            </p:nvCxnSpPr>
            <p:spPr>
              <a:xfrm rot="10800000">
                <a:off x="4391960" y="1448644"/>
                <a:ext cx="0" cy="1476300"/>
              </a:xfrm>
              <a:prstGeom prst="straightConnector1">
                <a:avLst/>
              </a:prstGeom>
              <a:noFill/>
              <a:ln cap="flat" cmpd="sng" w="76200">
                <a:solidFill>
                  <a:srgbClr val="D8D8D8"/>
                </a:solidFill>
                <a:prstDash val="solid"/>
                <a:round/>
                <a:headEnd len="sm" w="sm" type="none"/>
                <a:tailEnd len="sm" w="sm" type="none"/>
              </a:ln>
            </p:spPr>
          </p:cxnSp>
          <p:cxnSp>
            <p:nvCxnSpPr>
              <p:cNvPr id="973" name="Google Shape;973;p40"/>
              <p:cNvCxnSpPr>
                <a:stCxn id="959" idx="7"/>
                <a:endCxn id="964" idx="2"/>
              </p:cNvCxnSpPr>
              <p:nvPr/>
            </p:nvCxnSpPr>
            <p:spPr>
              <a:xfrm flipH="1" rot="10800000">
                <a:off x="4519239" y="1880865"/>
                <a:ext cx="2429100" cy="1096800"/>
              </a:xfrm>
              <a:prstGeom prst="straightConnector1">
                <a:avLst/>
              </a:prstGeom>
              <a:noFill/>
              <a:ln cap="flat" cmpd="sng" w="38100">
                <a:solidFill>
                  <a:srgbClr val="D8D8D8"/>
                </a:solidFill>
                <a:prstDash val="solid"/>
                <a:round/>
                <a:headEnd len="sm" w="sm" type="none"/>
                <a:tailEnd len="sm" w="sm" type="none"/>
              </a:ln>
            </p:spPr>
          </p:cxnSp>
          <p:cxnSp>
            <p:nvCxnSpPr>
              <p:cNvPr id="974" name="Google Shape;974;p40"/>
              <p:cNvCxnSpPr>
                <a:stCxn id="961" idx="6"/>
                <a:endCxn id="963" idx="3"/>
              </p:cNvCxnSpPr>
              <p:nvPr/>
            </p:nvCxnSpPr>
            <p:spPr>
              <a:xfrm flipH="1" rot="10800000">
                <a:off x="4571960" y="3592312"/>
                <a:ext cx="1636800" cy="1024800"/>
              </a:xfrm>
              <a:prstGeom prst="straightConnector1">
                <a:avLst/>
              </a:prstGeom>
              <a:noFill/>
              <a:ln cap="flat" cmpd="sng" w="19050">
                <a:solidFill>
                  <a:srgbClr val="D8D8D8"/>
                </a:solidFill>
                <a:prstDash val="solid"/>
                <a:round/>
                <a:headEnd len="sm" w="sm" type="none"/>
                <a:tailEnd len="sm" w="sm" type="none"/>
              </a:ln>
            </p:spPr>
          </p:cxnSp>
          <p:sp>
            <p:nvSpPr>
              <p:cNvPr id="959" name="Google Shape;959;p40"/>
              <p:cNvSpPr/>
              <p:nvPr/>
            </p:nvSpPr>
            <p:spPr>
              <a:xfrm>
                <a:off x="4211960" y="2924944"/>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000">
                  <a:solidFill>
                    <a:srgbClr val="000000"/>
                  </a:solidFill>
                  <a:latin typeface="Calibri"/>
                  <a:ea typeface="Calibri"/>
                  <a:cs typeface="Calibri"/>
                  <a:sym typeface="Calibri"/>
                </a:endParaRPr>
              </a:p>
            </p:txBody>
          </p:sp>
          <p:sp>
            <p:nvSpPr>
              <p:cNvPr id="966" name="Google Shape;966;p40"/>
              <p:cNvSpPr/>
              <p:nvPr/>
            </p:nvSpPr>
            <p:spPr>
              <a:xfrm>
                <a:off x="7632340" y="4473116"/>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969" name="Google Shape;969;p40"/>
              <p:cNvSpPr/>
              <p:nvPr/>
            </p:nvSpPr>
            <p:spPr>
              <a:xfrm>
                <a:off x="4211960" y="1088740"/>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963" name="Google Shape;963;p40"/>
              <p:cNvSpPr/>
              <p:nvPr/>
            </p:nvSpPr>
            <p:spPr>
              <a:xfrm>
                <a:off x="6156176" y="3284984"/>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964" name="Google Shape;964;p40"/>
              <p:cNvSpPr/>
              <p:nvPr/>
            </p:nvSpPr>
            <p:spPr>
              <a:xfrm>
                <a:off x="6948264" y="1700808"/>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961" name="Google Shape;961;p40"/>
              <p:cNvSpPr/>
              <p:nvPr/>
            </p:nvSpPr>
            <p:spPr>
              <a:xfrm>
                <a:off x="4211960" y="4437112"/>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sp>
            <p:nvSpPr>
              <p:cNvPr id="958" name="Google Shape;958;p40"/>
              <p:cNvSpPr/>
              <p:nvPr/>
            </p:nvSpPr>
            <p:spPr>
              <a:xfrm>
                <a:off x="2123728" y="1484784"/>
                <a:ext cx="360000" cy="3600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000000"/>
                  </a:solidFill>
                  <a:latin typeface="Calibri"/>
                  <a:ea typeface="Calibri"/>
                  <a:cs typeface="Calibri"/>
                  <a:sym typeface="Calibri"/>
                </a:endParaRPr>
              </a:p>
            </p:txBody>
          </p:sp>
        </p:grpSp>
        <p:sp>
          <p:nvSpPr>
            <p:cNvPr id="975" name="Google Shape;975;p40"/>
            <p:cNvSpPr txBox="1"/>
            <p:nvPr/>
          </p:nvSpPr>
          <p:spPr>
            <a:xfrm>
              <a:off x="7101372" y="1586593"/>
              <a:ext cx="762000" cy="93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7200">
                  <a:solidFill>
                    <a:schemeClr val="dk1"/>
                  </a:solidFill>
                  <a:latin typeface="Calibri"/>
                  <a:ea typeface="Calibri"/>
                  <a:cs typeface="Calibri"/>
                  <a:sym typeface="Calibri"/>
                </a:rPr>
                <a:t>?</a:t>
              </a:r>
              <a:endParaRPr b="1" sz="7200">
                <a:solidFill>
                  <a:schemeClr val="dk1"/>
                </a:solidFill>
                <a:latin typeface="Calibri"/>
                <a:ea typeface="Calibri"/>
                <a:cs typeface="Calibri"/>
                <a:sym typeface="Calibri"/>
              </a:endParaRPr>
            </a:p>
          </p:txBody>
        </p:sp>
      </p:grpSp>
      <p:grpSp>
        <p:nvGrpSpPr>
          <p:cNvPr id="976" name="Google Shape;976;p40"/>
          <p:cNvGrpSpPr/>
          <p:nvPr/>
        </p:nvGrpSpPr>
        <p:grpSpPr>
          <a:xfrm>
            <a:off x="7096564" y="4147228"/>
            <a:ext cx="1387091" cy="1295400"/>
            <a:chOff x="7363102" y="4216403"/>
            <a:chExt cx="1387091" cy="1295400"/>
          </a:xfrm>
        </p:grpSpPr>
        <p:grpSp>
          <p:nvGrpSpPr>
            <p:cNvPr id="977" name="Google Shape;977;p40"/>
            <p:cNvGrpSpPr/>
            <p:nvPr/>
          </p:nvGrpSpPr>
          <p:grpSpPr>
            <a:xfrm>
              <a:off x="7363102" y="4216403"/>
              <a:ext cx="1387091" cy="1295400"/>
              <a:chOff x="7363102" y="4216403"/>
              <a:chExt cx="1387091" cy="1295400"/>
            </a:xfrm>
          </p:grpSpPr>
          <p:sp>
            <p:nvSpPr>
              <p:cNvPr id="978" name="Google Shape;978;p40"/>
              <p:cNvSpPr/>
              <p:nvPr/>
            </p:nvSpPr>
            <p:spPr>
              <a:xfrm rot="5400000">
                <a:off x="7442263" y="4512803"/>
                <a:ext cx="1295400" cy="702600"/>
              </a:xfrm>
              <a:prstGeom prst="trapezoid">
                <a:avLst>
                  <a:gd fmla="val 60684" name="adj"/>
                </a:avLst>
              </a:prstGeom>
              <a:noFill/>
              <a:ln cap="flat" cmpd="sng" w="25400">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79" name="Google Shape;979;p40"/>
              <p:cNvGrpSpPr/>
              <p:nvPr/>
            </p:nvGrpSpPr>
            <p:grpSpPr>
              <a:xfrm>
                <a:off x="7363102" y="4239152"/>
                <a:ext cx="270088" cy="1247353"/>
                <a:chOff x="2592413" y="2420937"/>
                <a:chExt cx="183036" cy="1298785"/>
              </a:xfrm>
            </p:grpSpPr>
            <p:grpSp>
              <p:nvGrpSpPr>
                <p:cNvPr id="980" name="Google Shape;980;p40"/>
                <p:cNvGrpSpPr/>
                <p:nvPr/>
              </p:nvGrpSpPr>
              <p:grpSpPr>
                <a:xfrm>
                  <a:off x="2592454" y="2420937"/>
                  <a:ext cx="182995" cy="1298785"/>
                  <a:chOff x="2592454" y="2420937"/>
                  <a:chExt cx="182995" cy="1298785"/>
                </a:xfrm>
              </p:grpSpPr>
              <p:grpSp>
                <p:nvGrpSpPr>
                  <p:cNvPr id="981" name="Google Shape;981;p40"/>
                  <p:cNvGrpSpPr/>
                  <p:nvPr/>
                </p:nvGrpSpPr>
                <p:grpSpPr>
                  <a:xfrm>
                    <a:off x="2592454" y="2420937"/>
                    <a:ext cx="182995" cy="650650"/>
                    <a:chOff x="1763688" y="2096852"/>
                    <a:chExt cx="324000" cy="1152000"/>
                  </a:xfrm>
                </p:grpSpPr>
                <p:sp>
                  <p:nvSpPr>
                    <p:cNvPr id="982" name="Google Shape;982;p40"/>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3" name="Google Shape;983;p40"/>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4" name="Google Shape;984;p40"/>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5" name="Google Shape;985;p40"/>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6" name="Google Shape;986;p40"/>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40"/>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8" name="Google Shape;988;p40"/>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Google Shape;989;p40"/>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990" name="Google Shape;990;p40"/>
                  <p:cNvGrpSpPr/>
                  <p:nvPr/>
                </p:nvGrpSpPr>
                <p:grpSpPr>
                  <a:xfrm>
                    <a:off x="2592454" y="3069009"/>
                    <a:ext cx="182995" cy="650713"/>
                    <a:chOff x="1763688" y="2096852"/>
                    <a:chExt cx="324000" cy="1152112"/>
                  </a:xfrm>
                </p:grpSpPr>
                <p:sp>
                  <p:nvSpPr>
                    <p:cNvPr id="991" name="Google Shape;991;p40"/>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2" name="Google Shape;992;p40"/>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3" name="Google Shape;993;p40"/>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4" name="Google Shape;994;p40"/>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5" name="Google Shape;995;p40"/>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6" name="Google Shape;996;p40"/>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7" name="Google Shape;997;p40"/>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8" name="Google Shape;998;p40"/>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9" name="Google Shape;999;p40"/>
                    <p:cNvSpPr/>
                    <p:nvPr/>
                  </p:nvSpPr>
                  <p:spPr>
                    <a:xfrm>
                      <a:off x="1763688" y="3104964"/>
                      <a:ext cx="324000" cy="1440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000" name="Google Shape;1000;p40"/>
                <p:cNvSpPr/>
                <p:nvPr/>
              </p:nvSpPr>
              <p:spPr>
                <a:xfrm>
                  <a:off x="2592413" y="2990246"/>
                  <a:ext cx="183000" cy="813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001" name="Google Shape;1001;p40"/>
              <p:cNvGrpSpPr/>
              <p:nvPr/>
            </p:nvGrpSpPr>
            <p:grpSpPr>
              <a:xfrm>
                <a:off x="8535284" y="4660867"/>
                <a:ext cx="214909" cy="391718"/>
                <a:chOff x="1763688" y="2096852"/>
                <a:chExt cx="324000" cy="1152112"/>
              </a:xfrm>
            </p:grpSpPr>
            <p:sp>
              <p:nvSpPr>
                <p:cNvPr id="1002" name="Google Shape;1002;p40"/>
                <p:cNvSpPr/>
                <p:nvPr/>
              </p:nvSpPr>
              <p:spPr>
                <a:xfrm>
                  <a:off x="1763688" y="2096852"/>
                  <a:ext cx="324000" cy="1152000"/>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3" name="Google Shape;1003;p40"/>
                <p:cNvSpPr/>
                <p:nvPr/>
              </p:nvSpPr>
              <p:spPr>
                <a:xfrm>
                  <a:off x="1763688" y="2096852"/>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Google Shape;1004;p40"/>
                <p:cNvSpPr/>
                <p:nvPr/>
              </p:nvSpPr>
              <p:spPr>
                <a:xfrm>
                  <a:off x="1763688" y="224086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5" name="Google Shape;1005;p40"/>
                <p:cNvSpPr/>
                <p:nvPr/>
              </p:nvSpPr>
              <p:spPr>
                <a:xfrm>
                  <a:off x="1763688" y="2384884"/>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40"/>
                <p:cNvSpPr/>
                <p:nvPr/>
              </p:nvSpPr>
              <p:spPr>
                <a:xfrm>
                  <a:off x="1763688" y="2528900"/>
                  <a:ext cx="324000" cy="1440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7" name="Google Shape;1007;p40"/>
                <p:cNvSpPr/>
                <p:nvPr/>
              </p:nvSpPr>
              <p:spPr>
                <a:xfrm>
                  <a:off x="1763688" y="2960948"/>
                  <a:ext cx="324000" cy="144000"/>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8" name="Google Shape;1008;p40"/>
                <p:cNvSpPr/>
                <p:nvPr/>
              </p:nvSpPr>
              <p:spPr>
                <a:xfrm>
                  <a:off x="1763688" y="2816932"/>
                  <a:ext cx="324000" cy="144000"/>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9" name="Google Shape;1009;p40"/>
                <p:cNvSpPr/>
                <p:nvPr/>
              </p:nvSpPr>
              <p:spPr>
                <a:xfrm>
                  <a:off x="1763688" y="2672916"/>
                  <a:ext cx="324000" cy="144000"/>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0" name="Google Shape;1010;p40"/>
                <p:cNvSpPr/>
                <p:nvPr/>
              </p:nvSpPr>
              <p:spPr>
                <a:xfrm>
                  <a:off x="1763688" y="3104964"/>
                  <a:ext cx="324000" cy="144000"/>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1011" name="Google Shape;1011;p40"/>
            <p:cNvSpPr txBox="1"/>
            <p:nvPr/>
          </p:nvSpPr>
          <p:spPr>
            <a:xfrm>
              <a:off x="7709341" y="4243120"/>
              <a:ext cx="7488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7200">
                  <a:solidFill>
                    <a:schemeClr val="dk1"/>
                  </a:solidFill>
                  <a:latin typeface="Calibri"/>
                  <a:ea typeface="Calibri"/>
                  <a:cs typeface="Calibri"/>
                  <a:sym typeface="Calibri"/>
                </a:rPr>
                <a:t>?</a:t>
              </a:r>
              <a:endParaRPr b="1" sz="7200">
                <a:solidFill>
                  <a:schemeClr val="dk1"/>
                </a:solidFill>
                <a:latin typeface="Calibri"/>
                <a:ea typeface="Calibri"/>
                <a:cs typeface="Calibri"/>
                <a:sym typeface="Calibri"/>
              </a:endParaRPr>
            </a:p>
          </p:txBody>
        </p:sp>
      </p:grpSp>
      <p:sp>
        <p:nvSpPr>
          <p:cNvPr id="1012" name="Google Shape;1012;p4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6" name="Shape 1016"/>
        <p:cNvGrpSpPr/>
        <p:nvPr/>
      </p:nvGrpSpPr>
      <p:grpSpPr>
        <a:xfrm>
          <a:off x="0" y="0"/>
          <a:ext cx="0" cy="0"/>
          <a:chOff x="0" y="0"/>
          <a:chExt cx="0" cy="0"/>
        </a:xfrm>
      </p:grpSpPr>
      <p:sp>
        <p:nvSpPr>
          <p:cNvPr id="1017" name="Google Shape;1017;p4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fr-FR"/>
              <a:t>Overview</a:t>
            </a:r>
            <a:endParaRPr/>
          </a:p>
        </p:txBody>
      </p:sp>
      <p:sp>
        <p:nvSpPr>
          <p:cNvPr id="1018" name="Google Shape;1018;p41"/>
          <p:cNvSpPr txBox="1"/>
          <p:nvPr/>
        </p:nvSpPr>
        <p:spPr>
          <a:xfrm>
            <a:off x="457200" y="1092200"/>
            <a:ext cx="8229600" cy="5435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lang="fr-FR" sz="3200">
                <a:solidFill>
                  <a:schemeClr val="dk1"/>
                </a:solidFill>
                <a:latin typeface="Calibri"/>
                <a:ea typeface="Calibri"/>
                <a:cs typeface="Calibri"/>
                <a:sym typeface="Calibri"/>
              </a:rPr>
              <a:t>Paper summary - Overview </a:t>
            </a:r>
            <a:endParaRPr/>
          </a:p>
          <a:p>
            <a:pPr indent="-342900" lvl="1" marL="800100" marR="0" rtl="0" algn="l">
              <a:spcBef>
                <a:spcPts val="640"/>
              </a:spcBef>
              <a:spcAft>
                <a:spcPts val="0"/>
              </a:spcAft>
              <a:buClr>
                <a:schemeClr val="dk1"/>
              </a:buClr>
              <a:buSzPts val="3200"/>
              <a:buFont typeface="Arial"/>
              <a:buChar char="•"/>
            </a:pPr>
            <a:r>
              <a:rPr b="0" i="0" lang="fr-FR" sz="3200" u="none" cap="none" strike="noStrike">
                <a:solidFill>
                  <a:schemeClr val="dk1"/>
                </a:solidFill>
                <a:latin typeface="Calibri"/>
                <a:ea typeface="Calibri"/>
                <a:cs typeface="Calibri"/>
                <a:sym typeface="Calibri"/>
              </a:rPr>
              <a:t>Node</a:t>
            </a:r>
            <a:endParaRPr b="0" i="0" sz="3200" u="none" cap="none" strike="noStrike">
              <a:solidFill>
                <a:schemeClr val="dk1"/>
              </a:solidFill>
              <a:latin typeface="Calibri"/>
              <a:ea typeface="Calibri"/>
              <a:cs typeface="Calibri"/>
              <a:sym typeface="Calibri"/>
            </a:endParaRPr>
          </a:p>
          <a:p>
            <a:pPr indent="-342900" lvl="1" marL="800100" marR="0" rtl="0" algn="l">
              <a:spcBef>
                <a:spcPts val="640"/>
              </a:spcBef>
              <a:spcAft>
                <a:spcPts val="0"/>
              </a:spcAft>
              <a:buClr>
                <a:schemeClr val="dk1"/>
              </a:buClr>
              <a:buSzPts val="3200"/>
              <a:buFont typeface="Arial"/>
              <a:buChar char="•"/>
            </a:pPr>
            <a:r>
              <a:rPr b="0" i="0" lang="fr-FR" sz="3200" u="none" cap="none" strike="noStrike">
                <a:solidFill>
                  <a:schemeClr val="dk1"/>
                </a:solidFill>
                <a:latin typeface="Calibri"/>
                <a:ea typeface="Calibri"/>
                <a:cs typeface="Calibri"/>
                <a:sym typeface="Calibri"/>
              </a:rPr>
              <a:t>Edges</a:t>
            </a:r>
            <a:endParaRPr b="0" i="0" sz="3200" u="none" cap="none" strike="noStrike">
              <a:solidFill>
                <a:schemeClr val="dk1"/>
              </a:solidFill>
              <a:latin typeface="Calibri"/>
              <a:ea typeface="Calibri"/>
              <a:cs typeface="Calibri"/>
              <a:sym typeface="Calibri"/>
            </a:endParaRPr>
          </a:p>
          <a:p>
            <a:pPr indent="-342900" lvl="1" marL="800100" marR="0" rtl="0" algn="l">
              <a:spcBef>
                <a:spcPts val="640"/>
              </a:spcBef>
              <a:spcAft>
                <a:spcPts val="0"/>
              </a:spcAft>
              <a:buClr>
                <a:schemeClr val="dk1"/>
              </a:buClr>
              <a:buSzPts val="3200"/>
              <a:buFont typeface="Arial"/>
              <a:buChar char="•"/>
            </a:pPr>
            <a:r>
              <a:rPr b="0" i="0" lang="fr-FR" sz="3200" u="none" cap="none" strike="noStrike">
                <a:solidFill>
                  <a:schemeClr val="dk1"/>
                </a:solidFill>
                <a:latin typeface="Calibri"/>
                <a:ea typeface="Calibri"/>
                <a:cs typeface="Calibri"/>
                <a:sym typeface="Calibri"/>
              </a:rPr>
              <a:t>GCN</a:t>
            </a:r>
            <a:endParaRPr/>
          </a:p>
          <a:p>
            <a:pPr indent="-342900" lvl="0" marL="342900" marR="0" rtl="0" algn="l">
              <a:lnSpc>
                <a:spcPct val="100000"/>
              </a:lnSpc>
              <a:spcBef>
                <a:spcPts val="640"/>
              </a:spcBef>
              <a:spcAft>
                <a:spcPts val="0"/>
              </a:spcAft>
              <a:buClr>
                <a:schemeClr val="dk1"/>
              </a:buClr>
              <a:buSzPts val="3200"/>
              <a:buFont typeface="Arial"/>
              <a:buChar char="•"/>
            </a:pPr>
            <a:r>
              <a:rPr b="0" i="0" lang="fr-FR" sz="3200" u="none" cap="none" strike="noStrike">
                <a:solidFill>
                  <a:schemeClr val="dk1"/>
                </a:solidFill>
                <a:latin typeface="Calibri"/>
                <a:ea typeface="Calibri"/>
                <a:cs typeface="Calibri"/>
                <a:sym typeface="Calibri"/>
              </a:rPr>
              <a:t>Our</a:t>
            </a:r>
            <a:r>
              <a:rPr b="0" i="0" lang="fr-FR" sz="3200" u="none" cap="none" strike="noStrike">
                <a:solidFill>
                  <a:schemeClr val="dk1"/>
                </a:solidFill>
                <a:latin typeface="Calibri"/>
                <a:ea typeface="Calibri"/>
                <a:cs typeface="Calibri"/>
                <a:sym typeface="Calibri"/>
              </a:rPr>
              <a:t> contributions</a:t>
            </a:r>
            <a:endParaRPr/>
          </a:p>
          <a:p>
            <a:pPr indent="-342900" lvl="1" marL="800100" marR="0" rtl="0" algn="l">
              <a:spcBef>
                <a:spcPts val="640"/>
              </a:spcBef>
              <a:spcAft>
                <a:spcPts val="0"/>
              </a:spcAft>
              <a:buClr>
                <a:schemeClr val="dk1"/>
              </a:buClr>
              <a:buSzPts val="3200"/>
              <a:buFont typeface="Arial"/>
              <a:buChar char="•"/>
            </a:pPr>
            <a:r>
              <a:rPr b="0" i="0" lang="fr-FR" sz="3200" u="none" cap="none" strike="noStrike">
                <a:solidFill>
                  <a:schemeClr val="dk1"/>
                </a:solidFill>
                <a:latin typeface="Calibri"/>
                <a:ea typeface="Calibri"/>
                <a:cs typeface="Calibri"/>
                <a:sym typeface="Calibri"/>
              </a:rPr>
              <a:t>Graph relevance</a:t>
            </a:r>
            <a:endParaRPr/>
          </a:p>
          <a:p>
            <a:pPr indent="-342900" lvl="1" marL="800100" marR="0" rtl="0" algn="l">
              <a:spcBef>
                <a:spcPts val="640"/>
              </a:spcBef>
              <a:spcAft>
                <a:spcPts val="0"/>
              </a:spcAft>
              <a:buClr>
                <a:schemeClr val="dk1"/>
              </a:buClr>
              <a:buSzPts val="3200"/>
              <a:buFont typeface="Arial"/>
              <a:buChar char="•"/>
            </a:pPr>
            <a:r>
              <a:rPr b="0" i="0" lang="fr-FR" sz="3200" u="none" cap="none" strike="noStrike">
                <a:solidFill>
                  <a:schemeClr val="dk1"/>
                </a:solidFill>
                <a:latin typeface="Calibri"/>
                <a:ea typeface="Calibri"/>
                <a:cs typeface="Calibri"/>
                <a:sym typeface="Calibri"/>
              </a:rPr>
              <a:t>Feature dimension reduction</a:t>
            </a:r>
            <a:endParaRPr b="0" i="0" sz="32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lang="fr-FR" sz="3200">
                <a:solidFill>
                  <a:schemeClr val="dk1"/>
                </a:solidFill>
                <a:latin typeface="Calibri"/>
                <a:ea typeface="Calibri"/>
                <a:cs typeface="Calibri"/>
                <a:sym typeface="Calibri"/>
              </a:rPr>
              <a:t>Discussion</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2" name="Shape 1022"/>
        <p:cNvGrpSpPr/>
        <p:nvPr/>
      </p:nvGrpSpPr>
      <p:grpSpPr>
        <a:xfrm>
          <a:off x="0" y="0"/>
          <a:ext cx="0" cy="0"/>
          <a:chOff x="0" y="0"/>
          <a:chExt cx="0" cy="0"/>
        </a:xfrm>
      </p:grpSpPr>
      <p:sp>
        <p:nvSpPr>
          <p:cNvPr id="1023" name="Google Shape;1023;p4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Medical domain</a:t>
            </a:r>
            <a:br>
              <a:rPr lang="fr-FR"/>
            </a:br>
            <a:r>
              <a:rPr lang="fr-FR"/>
              <a:t>Expectations V.S. Reality</a:t>
            </a:r>
            <a:endParaRPr/>
          </a:p>
        </p:txBody>
      </p:sp>
      <p:graphicFrame>
        <p:nvGraphicFramePr>
          <p:cNvPr id="1024" name="Google Shape;1024;p42"/>
          <p:cNvGraphicFramePr/>
          <p:nvPr/>
        </p:nvGraphicFramePr>
        <p:xfrm>
          <a:off x="457200" y="2785533"/>
          <a:ext cx="3000000" cy="3000000"/>
        </p:xfrm>
        <a:graphic>
          <a:graphicData uri="http://schemas.openxmlformats.org/drawingml/2006/table">
            <a:tbl>
              <a:tblPr bandRow="1" firstRow="1">
                <a:noFill/>
                <a:tableStyleId>{23508872-25F4-4309-86A7-0AD58F25AF09}</a:tableStyleId>
              </a:tblPr>
              <a:tblGrid>
                <a:gridCol w="4114800"/>
                <a:gridCol w="4114800"/>
              </a:tblGrid>
              <a:tr h="370850">
                <a:tc>
                  <a:txBody>
                    <a:bodyPr/>
                    <a:lstStyle/>
                    <a:p>
                      <a:pPr indent="0" lvl="0" marL="0" marR="0" rtl="0" algn="l">
                        <a:spcBef>
                          <a:spcPts val="0"/>
                        </a:spcBef>
                        <a:spcAft>
                          <a:spcPts val="0"/>
                        </a:spcAft>
                        <a:buNone/>
                      </a:pPr>
                      <a:r>
                        <a:rPr lang="fr-FR" sz="1800" u="none" cap="none" strike="noStrike"/>
                        <a:t>Expectation</a:t>
                      </a:r>
                      <a:endParaRPr sz="1800"/>
                    </a:p>
                  </a:txBody>
                  <a:tcPr marT="45725" marB="45725" marR="91450" marL="91450"/>
                </a:tc>
                <a:tc>
                  <a:txBody>
                    <a:bodyPr/>
                    <a:lstStyle/>
                    <a:p>
                      <a:pPr indent="0" lvl="0" marL="0" marR="0" rtl="0" algn="l">
                        <a:spcBef>
                          <a:spcPts val="0"/>
                        </a:spcBef>
                        <a:spcAft>
                          <a:spcPts val="0"/>
                        </a:spcAft>
                        <a:buNone/>
                      </a:pPr>
                      <a:r>
                        <a:rPr lang="fr-FR" sz="1800"/>
                        <a:t>Reality</a:t>
                      </a:r>
                      <a:endParaRPr sz="1800"/>
                    </a:p>
                  </a:txBody>
                  <a:tcPr marT="45725" marB="45725" marR="91450" marL="91450"/>
                </a:tc>
              </a:tr>
              <a:tr h="370850">
                <a:tc>
                  <a:txBody>
                    <a:bodyPr/>
                    <a:lstStyle/>
                    <a:p>
                      <a:pPr indent="0" lvl="0" marL="0" marR="0" rtl="0" algn="l">
                        <a:spcBef>
                          <a:spcPts val="0"/>
                        </a:spcBef>
                        <a:spcAft>
                          <a:spcPts val="0"/>
                        </a:spcAft>
                        <a:buNone/>
                      </a:pPr>
                      <a:r>
                        <a:rPr lang="fr-FR" sz="1800"/>
                        <a:t>MRI</a:t>
                      </a:r>
                      <a:r>
                        <a:rPr lang="fr-FR" sz="1800"/>
                        <a:t>  3D volumes ?</a:t>
                      </a:r>
                      <a:endParaRPr sz="1800"/>
                    </a:p>
                  </a:txBody>
                  <a:tcPr marT="45725" marB="45725" marR="91450" marL="91450"/>
                </a:tc>
                <a:tc>
                  <a:txBody>
                    <a:bodyPr/>
                    <a:lstStyle/>
                    <a:p>
                      <a:pPr indent="0" lvl="0" marL="0" marR="0" rtl="0" algn="l">
                        <a:spcBef>
                          <a:spcPts val="0"/>
                        </a:spcBef>
                        <a:spcAft>
                          <a:spcPts val="0"/>
                        </a:spcAft>
                        <a:buNone/>
                      </a:pPr>
                      <a:r>
                        <a:rPr lang="fr-FR" sz="1800"/>
                        <a:t>Time</a:t>
                      </a:r>
                      <a:r>
                        <a:rPr lang="fr-FR" sz="1800"/>
                        <a:t> series</a:t>
                      </a:r>
                      <a:endParaRPr sz="1800"/>
                    </a:p>
                  </a:txBody>
                  <a:tcPr marT="45725" marB="45725" marR="91450" marL="91450"/>
                </a:tc>
              </a:tr>
              <a:tr h="370850">
                <a:tc>
                  <a:txBody>
                    <a:bodyPr/>
                    <a:lstStyle/>
                    <a:p>
                      <a:pPr indent="0" lvl="0" marL="0" marR="0" rtl="0" algn="l">
                        <a:spcBef>
                          <a:spcPts val="0"/>
                        </a:spcBef>
                        <a:spcAft>
                          <a:spcPts val="0"/>
                        </a:spcAft>
                        <a:buNone/>
                      </a:pPr>
                      <a:r>
                        <a:rPr lang="fr-FR" sz="1800"/>
                        <a:t>Huge medical</a:t>
                      </a:r>
                      <a:r>
                        <a:rPr lang="fr-FR" sz="1800"/>
                        <a:t> dataset </a:t>
                      </a:r>
                      <a:endParaRPr sz="1800"/>
                    </a:p>
                  </a:txBody>
                  <a:tcPr marT="45725" marB="45725" marR="91450" marL="91450"/>
                </a:tc>
                <a:tc>
                  <a:txBody>
                    <a:bodyPr/>
                    <a:lstStyle/>
                    <a:p>
                      <a:pPr indent="0" lvl="0" marL="0" marR="0" rtl="0" algn="l">
                        <a:spcBef>
                          <a:spcPts val="0"/>
                        </a:spcBef>
                        <a:spcAft>
                          <a:spcPts val="0"/>
                        </a:spcAft>
                        <a:buNone/>
                      </a:pPr>
                      <a:r>
                        <a:rPr lang="fr-FR" sz="1800"/>
                        <a:t>861 patients – curse of dimensionality</a:t>
                      </a:r>
                      <a:endParaRPr sz="1800"/>
                    </a:p>
                  </a:txBody>
                  <a:tcPr marT="45725" marB="45725" marR="91450" marL="91450"/>
                </a:tc>
              </a:tr>
              <a:tr h="370850">
                <a:tc>
                  <a:txBody>
                    <a:bodyPr/>
                    <a:lstStyle/>
                    <a:p>
                      <a:pPr indent="0" lvl="0" marL="0" marR="0" rtl="0" algn="l">
                        <a:spcBef>
                          <a:spcPts val="0"/>
                        </a:spcBef>
                        <a:spcAft>
                          <a:spcPts val="0"/>
                        </a:spcAft>
                        <a:buNone/>
                      </a:pPr>
                      <a:r>
                        <a:rPr lang="fr-FR" sz="1800"/>
                        <a:t>Graph,</a:t>
                      </a:r>
                      <a:r>
                        <a:rPr lang="fr-FR" sz="1800"/>
                        <a:t> big memory requirement</a:t>
                      </a:r>
                      <a:endParaRPr sz="1800"/>
                    </a:p>
                  </a:txBody>
                  <a:tcPr marT="45725" marB="45725" marR="91450" marL="91450"/>
                </a:tc>
                <a:tc>
                  <a:txBody>
                    <a:bodyPr/>
                    <a:lstStyle/>
                    <a:p>
                      <a:pPr indent="0" lvl="0" marL="0" marR="0" rtl="0" algn="l">
                        <a:spcBef>
                          <a:spcPts val="0"/>
                        </a:spcBef>
                        <a:spcAft>
                          <a:spcPts val="0"/>
                        </a:spcAft>
                        <a:buNone/>
                      </a:pPr>
                      <a:r>
                        <a:rPr lang="fr-FR" sz="1800"/>
                        <a:t>Nvidia</a:t>
                      </a:r>
                      <a:r>
                        <a:rPr lang="fr-FR" sz="1800"/>
                        <a:t> </a:t>
                      </a:r>
                      <a:r>
                        <a:rPr lang="fr-FR" sz="1800"/>
                        <a:t>T500 4Gb ~</a:t>
                      </a:r>
                      <a:r>
                        <a:rPr lang="fr-FR" sz="1800"/>
                        <a:t> enough</a:t>
                      </a:r>
                      <a:r>
                        <a:rPr lang="fr-FR" sz="1800"/>
                        <a:t> </a:t>
                      </a:r>
                      <a:endParaRPr sz="1800"/>
                    </a:p>
                  </a:txBody>
                  <a:tcPr marT="45725" marB="45725" marR="91450" marL="91450"/>
                </a:tc>
              </a:tr>
              <a:tr h="370850">
                <a:tc>
                  <a:txBody>
                    <a:bodyPr/>
                    <a:lstStyle/>
                    <a:p>
                      <a:pPr indent="0" lvl="0" marL="0" marR="0" rtl="0" algn="l">
                        <a:spcBef>
                          <a:spcPts val="0"/>
                        </a:spcBef>
                        <a:spcAft>
                          <a:spcPts val="0"/>
                        </a:spcAft>
                        <a:buNone/>
                      </a:pPr>
                      <a:r>
                        <a:rPr lang="fr-FR" sz="1800"/>
                        <a:t>« Spectral graph convolutions »</a:t>
                      </a:r>
                      <a:endParaRPr sz="1800"/>
                    </a:p>
                  </a:txBody>
                  <a:tcPr marT="45725" marB="45725" marR="91450" marL="91450"/>
                </a:tc>
                <a:tc>
                  <a:txBody>
                    <a:bodyPr/>
                    <a:lstStyle/>
                    <a:p>
                      <a:pPr indent="0" lvl="0" marL="0" marR="0" rtl="0" algn="l">
                        <a:spcBef>
                          <a:spcPts val="0"/>
                        </a:spcBef>
                        <a:spcAft>
                          <a:spcPts val="0"/>
                        </a:spcAft>
                        <a:buNone/>
                      </a:pPr>
                      <a:r>
                        <a:rPr lang="fr-FR" sz="1800"/>
                        <a:t>Message passing, analogy NL-means</a:t>
                      </a:r>
                      <a:endParaRPr sz="1800"/>
                    </a:p>
                  </a:txBody>
                  <a:tcPr marT="45725" marB="45725" marR="91450" marL="91450"/>
                </a:tc>
              </a:tr>
            </a:tbl>
          </a:graphicData>
        </a:graphic>
      </p:graphicFrame>
      <p:sp>
        <p:nvSpPr>
          <p:cNvPr id="1025" name="Google Shape;1025;p4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64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Defining graph </a:t>
            </a:r>
            <a:r>
              <a:rPr b="1" lang="fr-FR"/>
              <a:t>nodes</a:t>
            </a:r>
            <a:endParaRPr b="1"/>
          </a:p>
        </p:txBody>
      </p:sp>
      <p:sp>
        <p:nvSpPr>
          <p:cNvPr id="123" name="Google Shape;123;p16"/>
          <p:cNvSpPr/>
          <p:nvPr/>
        </p:nvSpPr>
        <p:spPr>
          <a:xfrm>
            <a:off x="6570133" y="6395134"/>
            <a:ext cx="2641599" cy="2000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700">
                <a:solidFill>
                  <a:schemeClr val="dk1"/>
                </a:solidFill>
                <a:latin typeface="Calibri"/>
                <a:ea typeface="Calibri"/>
                <a:cs typeface="Calibri"/>
                <a:sym typeface="Calibri"/>
              </a:rPr>
              <a:t>[*] 111: Harvard-Oxford cortical and subcortical structural atlases</a:t>
            </a:r>
            <a:endParaRPr sz="700">
              <a:solidFill>
                <a:schemeClr val="dk1"/>
              </a:solidFill>
              <a:latin typeface="Calibri"/>
              <a:ea typeface="Calibri"/>
              <a:cs typeface="Calibri"/>
              <a:sym typeface="Calibri"/>
            </a:endParaRPr>
          </a:p>
        </p:txBody>
      </p:sp>
      <p:sp>
        <p:nvSpPr>
          <p:cNvPr id="124" name="Google Shape;124;p16"/>
          <p:cNvSpPr txBox="1"/>
          <p:nvPr/>
        </p:nvSpPr>
        <p:spPr>
          <a:xfrm>
            <a:off x="3509433" y="956734"/>
            <a:ext cx="23579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fr-FR" sz="1800">
                <a:solidFill>
                  <a:schemeClr val="dk1"/>
                </a:solidFill>
                <a:latin typeface="Calibri"/>
                <a:ea typeface="Calibri"/>
                <a:cs typeface="Calibri"/>
                <a:sym typeface="Calibri"/>
              </a:rPr>
              <a:t>1 patient ↔ 1 node</a:t>
            </a:r>
            <a:endParaRPr i="1" sz="1800">
              <a:solidFill>
                <a:schemeClr val="dk1"/>
              </a:solidFill>
              <a:latin typeface="Calibri"/>
              <a:ea typeface="Calibri"/>
              <a:cs typeface="Calibri"/>
              <a:sym typeface="Calibri"/>
            </a:endParaRPr>
          </a:p>
        </p:txBody>
      </p:sp>
      <p:pic>
        <p:nvPicPr>
          <p:cNvPr id="125" name="Google Shape;125;p16"/>
          <p:cNvPicPr preferRelativeResize="0"/>
          <p:nvPr/>
        </p:nvPicPr>
        <p:blipFill rotWithShape="1">
          <a:blip r:embed="rId3">
            <a:alphaModFix/>
          </a:blip>
          <a:srcRect b="0" l="0" r="0" t="0"/>
          <a:stretch/>
        </p:blipFill>
        <p:spPr>
          <a:xfrm>
            <a:off x="139700" y="1308100"/>
            <a:ext cx="8682500" cy="4826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17"/>
          <p:cNvPicPr preferRelativeResize="0"/>
          <p:nvPr/>
        </p:nvPicPr>
        <p:blipFill rotWithShape="1">
          <a:blip r:embed="rId3">
            <a:alphaModFix/>
          </a:blip>
          <a:srcRect b="0" l="0" r="0" t="0"/>
          <a:stretch/>
        </p:blipFill>
        <p:spPr>
          <a:xfrm>
            <a:off x="2443159" y="1062571"/>
            <a:ext cx="4150635" cy="2960790"/>
          </a:xfrm>
          <a:prstGeom prst="rect">
            <a:avLst/>
          </a:prstGeom>
          <a:noFill/>
          <a:ln>
            <a:noFill/>
          </a:ln>
        </p:spPr>
      </p:pic>
      <p:sp>
        <p:nvSpPr>
          <p:cNvPr id="131" name="Google Shape;131;p1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Defining graph </a:t>
            </a:r>
            <a:r>
              <a:rPr b="1" lang="fr-FR"/>
              <a:t>edges</a:t>
            </a:r>
            <a:endParaRPr b="1"/>
          </a:p>
        </p:txBody>
      </p:sp>
      <p:grpSp>
        <p:nvGrpSpPr>
          <p:cNvPr id="132" name="Google Shape;132;p17"/>
          <p:cNvGrpSpPr/>
          <p:nvPr/>
        </p:nvGrpSpPr>
        <p:grpSpPr>
          <a:xfrm>
            <a:off x="9891401" y="1254502"/>
            <a:ext cx="3898876" cy="2538194"/>
            <a:chOff x="2535561" y="1254502"/>
            <a:chExt cx="3898876" cy="2538194"/>
          </a:xfrm>
        </p:grpSpPr>
        <p:sp>
          <p:nvSpPr>
            <p:cNvPr id="133" name="Google Shape;133;p17"/>
            <p:cNvSpPr/>
            <p:nvPr/>
          </p:nvSpPr>
          <p:spPr>
            <a:xfrm>
              <a:off x="2535561" y="2777436"/>
              <a:ext cx="1015260" cy="1015260"/>
            </a:xfrm>
            <a:prstGeom prst="ellipse">
              <a:avLst/>
            </a:prstGeom>
            <a:noFill/>
            <a:ln cap="flat" cmpd="sng" w="2540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4400">
                  <a:solidFill>
                    <a:srgbClr val="000000"/>
                  </a:solidFill>
                  <a:latin typeface="Calibri"/>
                  <a:ea typeface="Calibri"/>
                  <a:cs typeface="Calibri"/>
                  <a:sym typeface="Calibri"/>
                </a:rPr>
                <a:t>A</a:t>
              </a:r>
              <a:endParaRPr b="1" sz="4400">
                <a:solidFill>
                  <a:srgbClr val="000000"/>
                </a:solidFill>
                <a:latin typeface="Calibri"/>
                <a:ea typeface="Calibri"/>
                <a:cs typeface="Calibri"/>
                <a:sym typeface="Calibri"/>
              </a:endParaRPr>
            </a:p>
          </p:txBody>
        </p:sp>
        <p:grpSp>
          <p:nvGrpSpPr>
            <p:cNvPr id="134" name="Google Shape;134;p17"/>
            <p:cNvGrpSpPr/>
            <p:nvPr/>
          </p:nvGrpSpPr>
          <p:grpSpPr>
            <a:xfrm>
              <a:off x="2875501" y="1392767"/>
              <a:ext cx="345365" cy="1100964"/>
              <a:chOff x="1763688" y="2096852"/>
              <a:chExt cx="324036" cy="1152128"/>
            </a:xfrm>
          </p:grpSpPr>
          <p:sp>
            <p:nvSpPr>
              <p:cNvPr id="135" name="Google Shape;135;p17"/>
              <p:cNvSpPr/>
              <p:nvPr/>
            </p:nvSpPr>
            <p:spPr>
              <a:xfrm>
                <a:off x="1763688" y="2096852"/>
                <a:ext cx="324036" cy="1152128"/>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17"/>
              <p:cNvSpPr/>
              <p:nvPr/>
            </p:nvSpPr>
            <p:spPr>
              <a:xfrm>
                <a:off x="1763688" y="2096852"/>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17"/>
              <p:cNvSpPr/>
              <p:nvPr/>
            </p:nvSpPr>
            <p:spPr>
              <a:xfrm>
                <a:off x="1763688" y="224086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7"/>
              <p:cNvSpPr/>
              <p:nvPr/>
            </p:nvSpPr>
            <p:spPr>
              <a:xfrm>
                <a:off x="1763688" y="2384884"/>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17"/>
              <p:cNvSpPr/>
              <p:nvPr/>
            </p:nvSpPr>
            <p:spPr>
              <a:xfrm>
                <a:off x="1763688" y="2528900"/>
                <a:ext cx="324036" cy="144016"/>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17"/>
              <p:cNvSpPr/>
              <p:nvPr/>
            </p:nvSpPr>
            <p:spPr>
              <a:xfrm>
                <a:off x="1763688" y="296094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17"/>
              <p:cNvSpPr/>
              <p:nvPr/>
            </p:nvSpPr>
            <p:spPr>
              <a:xfrm>
                <a:off x="1763688" y="2816932"/>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17"/>
              <p:cNvSpPr/>
              <p:nvPr/>
            </p:nvSpPr>
            <p:spPr>
              <a:xfrm>
                <a:off x="1763688" y="2672916"/>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17"/>
              <p:cNvSpPr/>
              <p:nvPr/>
            </p:nvSpPr>
            <p:spPr>
              <a:xfrm>
                <a:off x="1763688" y="3104964"/>
                <a:ext cx="324036" cy="144016"/>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4" name="Google Shape;144;p17"/>
            <p:cNvSpPr/>
            <p:nvPr/>
          </p:nvSpPr>
          <p:spPr>
            <a:xfrm>
              <a:off x="5432277" y="2778190"/>
              <a:ext cx="1002160" cy="1002161"/>
            </a:xfrm>
            <a:prstGeom prst="ellipse">
              <a:avLst/>
            </a:prstGeom>
            <a:noFill/>
            <a:ln cap="flat" cmpd="sng" w="2540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4400">
                  <a:solidFill>
                    <a:srgbClr val="000000"/>
                  </a:solidFill>
                  <a:latin typeface="Calibri"/>
                  <a:ea typeface="Calibri"/>
                  <a:cs typeface="Calibri"/>
                  <a:sym typeface="Calibri"/>
                </a:rPr>
                <a:t>B</a:t>
              </a:r>
              <a:endParaRPr sz="4400">
                <a:solidFill>
                  <a:srgbClr val="000000"/>
                </a:solidFill>
                <a:latin typeface="Calibri"/>
                <a:ea typeface="Calibri"/>
                <a:cs typeface="Calibri"/>
                <a:sym typeface="Calibri"/>
              </a:endParaRPr>
            </a:p>
          </p:txBody>
        </p:sp>
        <p:grpSp>
          <p:nvGrpSpPr>
            <p:cNvPr id="145" name="Google Shape;145;p17"/>
            <p:cNvGrpSpPr/>
            <p:nvPr/>
          </p:nvGrpSpPr>
          <p:grpSpPr>
            <a:xfrm>
              <a:off x="5742961" y="1393196"/>
              <a:ext cx="310703" cy="1104723"/>
              <a:chOff x="1763688" y="2096852"/>
              <a:chExt cx="324036" cy="1152128"/>
            </a:xfrm>
          </p:grpSpPr>
          <p:sp>
            <p:nvSpPr>
              <p:cNvPr id="146" name="Google Shape;146;p17"/>
              <p:cNvSpPr/>
              <p:nvPr/>
            </p:nvSpPr>
            <p:spPr>
              <a:xfrm>
                <a:off x="1763688" y="2096852"/>
                <a:ext cx="324036" cy="1152128"/>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17"/>
              <p:cNvSpPr/>
              <p:nvPr/>
            </p:nvSpPr>
            <p:spPr>
              <a:xfrm>
                <a:off x="1763688" y="2096852"/>
                <a:ext cx="324036" cy="144016"/>
              </a:xfrm>
              <a:prstGeom prst="rect">
                <a:avLst/>
              </a:prstGeom>
              <a:solidFill>
                <a:srgbClr val="D6E3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17"/>
              <p:cNvSpPr/>
              <p:nvPr/>
            </p:nvSpPr>
            <p:spPr>
              <a:xfrm>
                <a:off x="1763688" y="224086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17"/>
              <p:cNvSpPr/>
              <p:nvPr/>
            </p:nvSpPr>
            <p:spPr>
              <a:xfrm>
                <a:off x="1763688" y="2384884"/>
                <a:ext cx="324036" cy="144016"/>
              </a:xfrm>
              <a:prstGeom prst="rect">
                <a:avLst/>
              </a:prstGeom>
              <a:solidFill>
                <a:srgbClr val="F3F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17"/>
              <p:cNvSpPr/>
              <p:nvPr/>
            </p:nvSpPr>
            <p:spPr>
              <a:xfrm>
                <a:off x="1763688" y="2528900"/>
                <a:ext cx="324036" cy="144016"/>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17"/>
              <p:cNvSpPr/>
              <p:nvPr/>
            </p:nvSpPr>
            <p:spPr>
              <a:xfrm>
                <a:off x="1763688" y="296094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17"/>
              <p:cNvSpPr/>
              <p:nvPr/>
            </p:nvSpPr>
            <p:spPr>
              <a:xfrm>
                <a:off x="1763688" y="2816932"/>
                <a:ext cx="324036" cy="144016"/>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17"/>
              <p:cNvSpPr/>
              <p:nvPr/>
            </p:nvSpPr>
            <p:spPr>
              <a:xfrm>
                <a:off x="1763688" y="2672916"/>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17"/>
              <p:cNvSpPr/>
              <p:nvPr/>
            </p:nvSpPr>
            <p:spPr>
              <a:xfrm>
                <a:off x="1763688" y="3104964"/>
                <a:ext cx="324036" cy="14401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5" name="Google Shape;155;p17"/>
            <p:cNvSpPr txBox="1"/>
            <p:nvPr/>
          </p:nvSpPr>
          <p:spPr>
            <a:xfrm>
              <a:off x="3949577" y="1254502"/>
              <a:ext cx="115212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100">
                  <a:solidFill>
                    <a:schemeClr val="dk1"/>
                  </a:solidFill>
                  <a:latin typeface="Courier New"/>
                  <a:ea typeface="Courier New"/>
                  <a:cs typeface="Courier New"/>
                  <a:sym typeface="Courier New"/>
                </a:rPr>
                <a:t>Sim(X</a:t>
              </a:r>
              <a:r>
                <a:rPr baseline="-25000" lang="fr-FR" sz="1100">
                  <a:solidFill>
                    <a:schemeClr val="dk1"/>
                  </a:solidFill>
                  <a:latin typeface="Courier New"/>
                  <a:ea typeface="Courier New"/>
                  <a:cs typeface="Courier New"/>
                  <a:sym typeface="Courier New"/>
                </a:rPr>
                <a:t>A</a:t>
              </a:r>
              <a:r>
                <a:rPr lang="fr-FR" sz="1100">
                  <a:solidFill>
                    <a:schemeClr val="dk1"/>
                  </a:solidFill>
                  <a:latin typeface="Courier New"/>
                  <a:ea typeface="Courier New"/>
                  <a:cs typeface="Courier New"/>
                  <a:sym typeface="Courier New"/>
                </a:rPr>
                <a:t>,X</a:t>
              </a:r>
              <a:r>
                <a:rPr baseline="-25000" lang="fr-FR" sz="1100">
                  <a:solidFill>
                    <a:schemeClr val="dk1"/>
                  </a:solidFill>
                  <a:latin typeface="Courier New"/>
                  <a:ea typeface="Courier New"/>
                  <a:cs typeface="Courier New"/>
                  <a:sym typeface="Courier New"/>
                </a:rPr>
                <a:t>B</a:t>
              </a:r>
              <a:r>
                <a:rPr lang="fr-FR"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p:txBody>
        </p:sp>
        <p:sp>
          <p:nvSpPr>
            <p:cNvPr id="156" name="Google Shape;156;p17"/>
            <p:cNvSpPr/>
            <p:nvPr/>
          </p:nvSpPr>
          <p:spPr>
            <a:xfrm flipH="1" rot="-5400000">
              <a:off x="4406903" y="33869"/>
              <a:ext cx="93134" cy="2539999"/>
            </a:xfrm>
            <a:prstGeom prst="leftBracket">
              <a:avLst>
                <a:gd fmla="val 8333" name="adj"/>
              </a:avLst>
            </a:prstGeom>
            <a:noFill/>
            <a:ln cap="flat" cmpd="sng" w="9525">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17"/>
            <p:cNvSpPr/>
            <p:nvPr/>
          </p:nvSpPr>
          <p:spPr>
            <a:xfrm>
              <a:off x="2852950" y="1720335"/>
              <a:ext cx="4154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chemeClr val="dk1"/>
                  </a:solidFill>
                  <a:latin typeface="Courier New"/>
                  <a:ea typeface="Courier New"/>
                  <a:cs typeface="Courier New"/>
                  <a:sym typeface="Courier New"/>
                </a:rPr>
                <a:t>X</a:t>
              </a:r>
              <a:r>
                <a:rPr baseline="-25000" lang="fr-FR" sz="1800">
                  <a:solidFill>
                    <a:schemeClr val="dk1"/>
                  </a:solidFill>
                  <a:latin typeface="Courier New"/>
                  <a:ea typeface="Courier New"/>
                  <a:cs typeface="Courier New"/>
                  <a:sym typeface="Courier New"/>
                </a:rPr>
                <a:t>A</a:t>
              </a:r>
              <a:endParaRPr sz="1800">
                <a:solidFill>
                  <a:schemeClr val="dk1"/>
                </a:solidFill>
                <a:latin typeface="Calibri"/>
                <a:ea typeface="Calibri"/>
                <a:cs typeface="Calibri"/>
                <a:sym typeface="Calibri"/>
              </a:endParaRPr>
            </a:p>
          </p:txBody>
        </p:sp>
        <p:sp>
          <p:nvSpPr>
            <p:cNvPr id="158" name="Google Shape;158;p17"/>
            <p:cNvSpPr/>
            <p:nvPr/>
          </p:nvSpPr>
          <p:spPr>
            <a:xfrm>
              <a:off x="5693517" y="1720335"/>
              <a:ext cx="4154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chemeClr val="dk1"/>
                  </a:solidFill>
                  <a:latin typeface="Courier New"/>
                  <a:ea typeface="Courier New"/>
                  <a:cs typeface="Courier New"/>
                  <a:sym typeface="Courier New"/>
                </a:rPr>
                <a:t>X</a:t>
              </a:r>
              <a:r>
                <a:rPr baseline="-25000" lang="fr-FR" sz="1800">
                  <a:solidFill>
                    <a:schemeClr val="dk1"/>
                  </a:solidFill>
                  <a:latin typeface="Courier New"/>
                  <a:ea typeface="Courier New"/>
                  <a:cs typeface="Courier New"/>
                  <a:sym typeface="Courier New"/>
                </a:rPr>
                <a:t>B</a:t>
              </a:r>
              <a:endParaRPr sz="1800">
                <a:solidFill>
                  <a:schemeClr val="dk1"/>
                </a:solidFill>
                <a:latin typeface="Calibri"/>
                <a:ea typeface="Calibri"/>
                <a:cs typeface="Calibri"/>
                <a:sym typeface="Calibri"/>
              </a:endParaRPr>
            </a:p>
          </p:txBody>
        </p:sp>
        <p:cxnSp>
          <p:nvCxnSpPr>
            <p:cNvPr id="159" name="Google Shape;159;p17"/>
            <p:cNvCxnSpPr/>
            <p:nvPr/>
          </p:nvCxnSpPr>
          <p:spPr>
            <a:xfrm>
              <a:off x="3877733" y="3306233"/>
              <a:ext cx="1236133" cy="0"/>
            </a:xfrm>
            <a:prstGeom prst="straightConnector1">
              <a:avLst/>
            </a:prstGeom>
            <a:noFill/>
            <a:ln cap="flat" cmpd="sng" w="28575">
              <a:solidFill>
                <a:srgbClr val="002060"/>
              </a:solidFill>
              <a:prstDash val="solid"/>
              <a:round/>
              <a:headEnd len="sm" w="sm" type="none"/>
              <a:tailEnd len="sm" w="sm" type="non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pSp>
        <p:nvGrpSpPr>
          <p:cNvPr id="164" name="Google Shape;164;p18"/>
          <p:cNvGrpSpPr/>
          <p:nvPr/>
        </p:nvGrpSpPr>
        <p:grpSpPr>
          <a:xfrm>
            <a:off x="451948" y="2807002"/>
            <a:ext cx="609156" cy="960090"/>
            <a:chOff x="2490180" y="3005040"/>
            <a:chExt cx="1505756" cy="2373224"/>
          </a:xfrm>
        </p:grpSpPr>
        <p:sp>
          <p:nvSpPr>
            <p:cNvPr id="165" name="Google Shape;165;p18"/>
            <p:cNvSpPr/>
            <p:nvPr/>
          </p:nvSpPr>
          <p:spPr>
            <a:xfrm>
              <a:off x="2490180" y="3005040"/>
              <a:ext cx="1505756" cy="2373224"/>
            </a:xfrm>
            <a:custGeom>
              <a:rect b="b" l="l" r="r" t="t"/>
              <a:pathLst>
                <a:path extrusionOk="0" h="1838856" w="1166712">
                  <a:moveTo>
                    <a:pt x="608769" y="1833793"/>
                  </a:moveTo>
                  <a:cubicBezTo>
                    <a:pt x="463367" y="1838856"/>
                    <a:pt x="12552" y="998414"/>
                    <a:pt x="12552" y="699710"/>
                  </a:cubicBezTo>
                  <a:cubicBezTo>
                    <a:pt x="0" y="197734"/>
                    <a:pt x="396118" y="6252"/>
                    <a:pt x="629794" y="0"/>
                  </a:cubicBezTo>
                  <a:cubicBezTo>
                    <a:pt x="857671" y="4848"/>
                    <a:pt x="1161779" y="200179"/>
                    <a:pt x="1166712" y="662112"/>
                  </a:cubicBezTo>
                  <a:cubicBezTo>
                    <a:pt x="1140544" y="1115532"/>
                    <a:pt x="724733" y="1831660"/>
                    <a:pt x="608769" y="1833793"/>
                  </a:cubicBezTo>
                  <a:close/>
                </a:path>
              </a:pathLst>
            </a:custGeom>
            <a:solidFill>
              <a:srgbClr val="CCC0D9"/>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18"/>
            <p:cNvSpPr/>
            <p:nvPr/>
          </p:nvSpPr>
          <p:spPr>
            <a:xfrm>
              <a:off x="2915816" y="3356992"/>
              <a:ext cx="743467" cy="743467"/>
            </a:xfrm>
            <a:prstGeom prst="ellipse">
              <a:avLst/>
            </a:prstGeom>
            <a:solidFill>
              <a:schemeClr val="lt1"/>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7" name="Google Shape;167;p18"/>
          <p:cNvGrpSpPr/>
          <p:nvPr/>
        </p:nvGrpSpPr>
        <p:grpSpPr>
          <a:xfrm>
            <a:off x="1480130" y="2823930"/>
            <a:ext cx="406104" cy="947567"/>
            <a:chOff x="827586" y="476675"/>
            <a:chExt cx="648078" cy="1512170"/>
          </a:xfrm>
        </p:grpSpPr>
        <p:sp>
          <p:nvSpPr>
            <p:cNvPr id="168" name="Google Shape;168;p18"/>
            <p:cNvSpPr/>
            <p:nvPr/>
          </p:nvSpPr>
          <p:spPr>
            <a:xfrm>
              <a:off x="827586" y="476675"/>
              <a:ext cx="648078" cy="648073"/>
            </a:xfrm>
            <a:prstGeom prst="ellipse">
              <a:avLst/>
            </a:prstGeom>
            <a:noFill/>
            <a:ln cap="flat" cmpd="sng" w="19050">
              <a:solidFill>
                <a:srgbClr val="B6DD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9" name="Google Shape;169;p18"/>
            <p:cNvCxnSpPr/>
            <p:nvPr/>
          </p:nvCxnSpPr>
          <p:spPr>
            <a:xfrm>
              <a:off x="1151622" y="1124748"/>
              <a:ext cx="0" cy="864097"/>
            </a:xfrm>
            <a:prstGeom prst="straightConnector1">
              <a:avLst/>
            </a:prstGeom>
            <a:noFill/>
            <a:ln cap="flat" cmpd="sng" w="19050">
              <a:solidFill>
                <a:srgbClr val="B6DDE7"/>
              </a:solidFill>
              <a:prstDash val="solid"/>
              <a:round/>
              <a:headEnd len="sm" w="sm" type="none"/>
              <a:tailEnd len="med" w="med" type="stealth"/>
            </a:ln>
          </p:spPr>
        </p:cxnSp>
      </p:grpSp>
      <p:grpSp>
        <p:nvGrpSpPr>
          <p:cNvPr id="170" name="Google Shape;170;p18"/>
          <p:cNvGrpSpPr/>
          <p:nvPr/>
        </p:nvGrpSpPr>
        <p:grpSpPr>
          <a:xfrm>
            <a:off x="8157504" y="2836882"/>
            <a:ext cx="601296" cy="947702"/>
            <a:chOff x="2490180" y="3005039"/>
            <a:chExt cx="1505756" cy="2373225"/>
          </a:xfrm>
        </p:grpSpPr>
        <p:sp>
          <p:nvSpPr>
            <p:cNvPr id="171" name="Google Shape;171;p18"/>
            <p:cNvSpPr/>
            <p:nvPr/>
          </p:nvSpPr>
          <p:spPr>
            <a:xfrm>
              <a:off x="2490180" y="3005039"/>
              <a:ext cx="1505756" cy="2373225"/>
            </a:xfrm>
            <a:custGeom>
              <a:rect b="b" l="l" r="r" t="t"/>
              <a:pathLst>
                <a:path extrusionOk="0" h="1838856" w="1166712">
                  <a:moveTo>
                    <a:pt x="608769" y="1833793"/>
                  </a:moveTo>
                  <a:cubicBezTo>
                    <a:pt x="463367" y="1838856"/>
                    <a:pt x="12552" y="998414"/>
                    <a:pt x="12552" y="699710"/>
                  </a:cubicBezTo>
                  <a:cubicBezTo>
                    <a:pt x="0" y="197734"/>
                    <a:pt x="396118" y="6252"/>
                    <a:pt x="629794" y="0"/>
                  </a:cubicBezTo>
                  <a:cubicBezTo>
                    <a:pt x="857671" y="4848"/>
                    <a:pt x="1161779" y="200179"/>
                    <a:pt x="1166712" y="662112"/>
                  </a:cubicBezTo>
                  <a:cubicBezTo>
                    <a:pt x="1140544" y="1115532"/>
                    <a:pt x="724733" y="1831660"/>
                    <a:pt x="608769" y="1833793"/>
                  </a:cubicBezTo>
                  <a:close/>
                </a:path>
              </a:pathLst>
            </a:custGeom>
            <a:solidFill>
              <a:srgbClr val="C2D59B"/>
            </a:solidFill>
            <a:ln cap="flat" cmpd="sng" w="19050">
              <a:solidFill>
                <a:srgbClr val="76923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18"/>
            <p:cNvSpPr/>
            <p:nvPr/>
          </p:nvSpPr>
          <p:spPr>
            <a:xfrm>
              <a:off x="2915816" y="3356992"/>
              <a:ext cx="743467" cy="743467"/>
            </a:xfrm>
            <a:prstGeom prst="ellipse">
              <a:avLst/>
            </a:prstGeom>
            <a:solidFill>
              <a:schemeClr val="lt1"/>
            </a:solidFill>
            <a:ln cap="flat" cmpd="sng" w="19050">
              <a:solidFill>
                <a:srgbClr val="76923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73" name="Google Shape;173;p18"/>
          <p:cNvGrpSpPr/>
          <p:nvPr/>
        </p:nvGrpSpPr>
        <p:grpSpPr>
          <a:xfrm>
            <a:off x="7051382" y="2736666"/>
            <a:ext cx="924218" cy="831793"/>
            <a:chOff x="827584" y="476672"/>
            <a:chExt cx="720080" cy="648072"/>
          </a:xfrm>
        </p:grpSpPr>
        <p:sp>
          <p:nvSpPr>
            <p:cNvPr id="174" name="Google Shape;174;p18"/>
            <p:cNvSpPr/>
            <p:nvPr/>
          </p:nvSpPr>
          <p:spPr>
            <a:xfrm>
              <a:off x="827584" y="692696"/>
              <a:ext cx="432048" cy="432048"/>
            </a:xfrm>
            <a:prstGeom prst="ellipse">
              <a:avLst/>
            </a:prstGeom>
            <a:noFill/>
            <a:ln cap="flat" cmpd="sng" w="19050">
              <a:solidFill>
                <a:srgbClr val="E5B8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5" name="Google Shape;175;p18"/>
            <p:cNvCxnSpPr/>
            <p:nvPr/>
          </p:nvCxnSpPr>
          <p:spPr>
            <a:xfrm flipH="1" rot="10800000">
              <a:off x="1187624" y="476672"/>
              <a:ext cx="360040" cy="279296"/>
            </a:xfrm>
            <a:prstGeom prst="straightConnector1">
              <a:avLst/>
            </a:prstGeom>
            <a:noFill/>
            <a:ln cap="flat" cmpd="sng" w="19050">
              <a:solidFill>
                <a:srgbClr val="E5B8B7"/>
              </a:solidFill>
              <a:prstDash val="solid"/>
              <a:round/>
              <a:headEnd len="sm" w="sm" type="none"/>
              <a:tailEnd len="med" w="med" type="stealth"/>
            </a:ln>
          </p:spPr>
        </p:cxnSp>
      </p:grpSp>
      <p:sp>
        <p:nvSpPr>
          <p:cNvPr id="176" name="Google Shape;176;p18"/>
          <p:cNvSpPr txBox="1"/>
          <p:nvPr/>
        </p:nvSpPr>
        <p:spPr>
          <a:xfrm>
            <a:off x="423333" y="3903133"/>
            <a:ext cx="660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SITE</a:t>
            </a:r>
            <a:endParaRPr sz="1800">
              <a:solidFill>
                <a:schemeClr val="dk1"/>
              </a:solidFill>
              <a:latin typeface="Calibri"/>
              <a:ea typeface="Calibri"/>
              <a:cs typeface="Calibri"/>
              <a:sym typeface="Calibri"/>
            </a:endParaRPr>
          </a:p>
        </p:txBody>
      </p:sp>
      <p:sp>
        <p:nvSpPr>
          <p:cNvPr id="177" name="Google Shape;177;p18"/>
          <p:cNvSpPr txBox="1"/>
          <p:nvPr/>
        </p:nvSpPr>
        <p:spPr>
          <a:xfrm>
            <a:off x="1198033" y="3903133"/>
            <a:ext cx="12700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GENDER</a:t>
            </a:r>
            <a:endParaRPr sz="1800">
              <a:solidFill>
                <a:schemeClr val="dk1"/>
              </a:solidFill>
              <a:latin typeface="Calibri"/>
              <a:ea typeface="Calibri"/>
              <a:cs typeface="Calibri"/>
              <a:sym typeface="Calibri"/>
            </a:endParaRPr>
          </a:p>
        </p:txBody>
      </p:sp>
      <p:sp>
        <p:nvSpPr>
          <p:cNvPr id="178" name="Google Shape;178;p18"/>
          <p:cNvSpPr txBox="1"/>
          <p:nvPr/>
        </p:nvSpPr>
        <p:spPr>
          <a:xfrm>
            <a:off x="8149167" y="3903133"/>
            <a:ext cx="660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SITE</a:t>
            </a:r>
            <a:endParaRPr sz="1800">
              <a:solidFill>
                <a:schemeClr val="dk1"/>
              </a:solidFill>
              <a:latin typeface="Calibri"/>
              <a:ea typeface="Calibri"/>
              <a:cs typeface="Calibri"/>
              <a:sym typeface="Calibri"/>
            </a:endParaRPr>
          </a:p>
        </p:txBody>
      </p:sp>
      <p:sp>
        <p:nvSpPr>
          <p:cNvPr id="179" name="Google Shape;179;p18"/>
          <p:cNvSpPr txBox="1"/>
          <p:nvPr/>
        </p:nvSpPr>
        <p:spPr>
          <a:xfrm>
            <a:off x="6777567" y="3903133"/>
            <a:ext cx="12700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GENDER</a:t>
            </a:r>
            <a:endParaRPr sz="1800">
              <a:solidFill>
                <a:schemeClr val="dk1"/>
              </a:solidFill>
              <a:latin typeface="Calibri"/>
              <a:ea typeface="Calibri"/>
              <a:cs typeface="Calibri"/>
              <a:sym typeface="Calibri"/>
            </a:endParaRPr>
          </a:p>
        </p:txBody>
      </p:sp>
      <p:grpSp>
        <p:nvGrpSpPr>
          <p:cNvPr id="180" name="Google Shape;180;p18"/>
          <p:cNvGrpSpPr/>
          <p:nvPr/>
        </p:nvGrpSpPr>
        <p:grpSpPr>
          <a:xfrm>
            <a:off x="9789801" y="1254502"/>
            <a:ext cx="3898876" cy="2538194"/>
            <a:chOff x="2535561" y="1254502"/>
            <a:chExt cx="3898876" cy="2538194"/>
          </a:xfrm>
        </p:grpSpPr>
        <p:sp>
          <p:nvSpPr>
            <p:cNvPr id="181" name="Google Shape;181;p18"/>
            <p:cNvSpPr/>
            <p:nvPr/>
          </p:nvSpPr>
          <p:spPr>
            <a:xfrm>
              <a:off x="2535561" y="2777436"/>
              <a:ext cx="1015260" cy="1015260"/>
            </a:xfrm>
            <a:prstGeom prst="ellipse">
              <a:avLst/>
            </a:prstGeom>
            <a:noFill/>
            <a:ln cap="flat" cmpd="sng" w="2540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4400">
                  <a:solidFill>
                    <a:srgbClr val="000000"/>
                  </a:solidFill>
                  <a:latin typeface="Calibri"/>
                  <a:ea typeface="Calibri"/>
                  <a:cs typeface="Calibri"/>
                  <a:sym typeface="Calibri"/>
                </a:rPr>
                <a:t>A</a:t>
              </a:r>
              <a:endParaRPr b="1" sz="4400">
                <a:solidFill>
                  <a:srgbClr val="000000"/>
                </a:solidFill>
                <a:latin typeface="Calibri"/>
                <a:ea typeface="Calibri"/>
                <a:cs typeface="Calibri"/>
                <a:sym typeface="Calibri"/>
              </a:endParaRPr>
            </a:p>
          </p:txBody>
        </p:sp>
        <p:grpSp>
          <p:nvGrpSpPr>
            <p:cNvPr id="182" name="Google Shape;182;p18"/>
            <p:cNvGrpSpPr/>
            <p:nvPr/>
          </p:nvGrpSpPr>
          <p:grpSpPr>
            <a:xfrm>
              <a:off x="2875501" y="1392767"/>
              <a:ext cx="345365" cy="1100964"/>
              <a:chOff x="1763688" y="2096852"/>
              <a:chExt cx="324036" cy="1152128"/>
            </a:xfrm>
          </p:grpSpPr>
          <p:sp>
            <p:nvSpPr>
              <p:cNvPr id="183" name="Google Shape;183;p18"/>
              <p:cNvSpPr/>
              <p:nvPr/>
            </p:nvSpPr>
            <p:spPr>
              <a:xfrm>
                <a:off x="1763688" y="2096852"/>
                <a:ext cx="324036" cy="1152128"/>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18"/>
              <p:cNvSpPr/>
              <p:nvPr/>
            </p:nvSpPr>
            <p:spPr>
              <a:xfrm>
                <a:off x="1763688" y="2096852"/>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18"/>
              <p:cNvSpPr/>
              <p:nvPr/>
            </p:nvSpPr>
            <p:spPr>
              <a:xfrm>
                <a:off x="1763688" y="224086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18"/>
              <p:cNvSpPr/>
              <p:nvPr/>
            </p:nvSpPr>
            <p:spPr>
              <a:xfrm>
                <a:off x="1763688" y="2384884"/>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18"/>
              <p:cNvSpPr/>
              <p:nvPr/>
            </p:nvSpPr>
            <p:spPr>
              <a:xfrm>
                <a:off x="1763688" y="2528900"/>
                <a:ext cx="324036" cy="144016"/>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18"/>
              <p:cNvSpPr/>
              <p:nvPr/>
            </p:nvSpPr>
            <p:spPr>
              <a:xfrm>
                <a:off x="1763688" y="296094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18"/>
              <p:cNvSpPr/>
              <p:nvPr/>
            </p:nvSpPr>
            <p:spPr>
              <a:xfrm>
                <a:off x="1763688" y="2816932"/>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18"/>
              <p:cNvSpPr/>
              <p:nvPr/>
            </p:nvSpPr>
            <p:spPr>
              <a:xfrm>
                <a:off x="1763688" y="2672916"/>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18"/>
              <p:cNvSpPr/>
              <p:nvPr/>
            </p:nvSpPr>
            <p:spPr>
              <a:xfrm>
                <a:off x="1763688" y="3104964"/>
                <a:ext cx="324036" cy="144016"/>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2" name="Google Shape;192;p18"/>
            <p:cNvSpPr/>
            <p:nvPr/>
          </p:nvSpPr>
          <p:spPr>
            <a:xfrm>
              <a:off x="5432277" y="2778190"/>
              <a:ext cx="1002160" cy="1002161"/>
            </a:xfrm>
            <a:prstGeom prst="ellipse">
              <a:avLst/>
            </a:prstGeom>
            <a:noFill/>
            <a:ln cap="flat" cmpd="sng" w="2540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4400">
                  <a:solidFill>
                    <a:srgbClr val="000000"/>
                  </a:solidFill>
                  <a:latin typeface="Calibri"/>
                  <a:ea typeface="Calibri"/>
                  <a:cs typeface="Calibri"/>
                  <a:sym typeface="Calibri"/>
                </a:rPr>
                <a:t>B</a:t>
              </a:r>
              <a:endParaRPr sz="4400">
                <a:solidFill>
                  <a:srgbClr val="000000"/>
                </a:solidFill>
                <a:latin typeface="Calibri"/>
                <a:ea typeface="Calibri"/>
                <a:cs typeface="Calibri"/>
                <a:sym typeface="Calibri"/>
              </a:endParaRPr>
            </a:p>
          </p:txBody>
        </p:sp>
        <p:grpSp>
          <p:nvGrpSpPr>
            <p:cNvPr id="193" name="Google Shape;193;p18"/>
            <p:cNvGrpSpPr/>
            <p:nvPr/>
          </p:nvGrpSpPr>
          <p:grpSpPr>
            <a:xfrm>
              <a:off x="5742961" y="1393196"/>
              <a:ext cx="310703" cy="1104723"/>
              <a:chOff x="1763688" y="2096852"/>
              <a:chExt cx="324036" cy="1152128"/>
            </a:xfrm>
          </p:grpSpPr>
          <p:sp>
            <p:nvSpPr>
              <p:cNvPr id="194" name="Google Shape;194;p18"/>
              <p:cNvSpPr/>
              <p:nvPr/>
            </p:nvSpPr>
            <p:spPr>
              <a:xfrm>
                <a:off x="1763688" y="2096852"/>
                <a:ext cx="324036" cy="1152128"/>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18"/>
              <p:cNvSpPr/>
              <p:nvPr/>
            </p:nvSpPr>
            <p:spPr>
              <a:xfrm>
                <a:off x="1763688" y="2096852"/>
                <a:ext cx="324036" cy="144016"/>
              </a:xfrm>
              <a:prstGeom prst="rect">
                <a:avLst/>
              </a:prstGeom>
              <a:solidFill>
                <a:srgbClr val="D6E3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18"/>
              <p:cNvSpPr/>
              <p:nvPr/>
            </p:nvSpPr>
            <p:spPr>
              <a:xfrm>
                <a:off x="1763688" y="224086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18"/>
              <p:cNvSpPr/>
              <p:nvPr/>
            </p:nvSpPr>
            <p:spPr>
              <a:xfrm>
                <a:off x="1763688" y="2384884"/>
                <a:ext cx="324036" cy="144016"/>
              </a:xfrm>
              <a:prstGeom prst="rect">
                <a:avLst/>
              </a:prstGeom>
              <a:solidFill>
                <a:srgbClr val="F3F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18"/>
              <p:cNvSpPr/>
              <p:nvPr/>
            </p:nvSpPr>
            <p:spPr>
              <a:xfrm>
                <a:off x="1763688" y="2528900"/>
                <a:ext cx="324036" cy="144016"/>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18"/>
              <p:cNvSpPr/>
              <p:nvPr/>
            </p:nvSpPr>
            <p:spPr>
              <a:xfrm>
                <a:off x="1763688" y="296094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18"/>
              <p:cNvSpPr/>
              <p:nvPr/>
            </p:nvSpPr>
            <p:spPr>
              <a:xfrm>
                <a:off x="1763688" y="2816932"/>
                <a:ext cx="324036" cy="144016"/>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18"/>
              <p:cNvSpPr/>
              <p:nvPr/>
            </p:nvSpPr>
            <p:spPr>
              <a:xfrm>
                <a:off x="1763688" y="2672916"/>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18"/>
              <p:cNvSpPr/>
              <p:nvPr/>
            </p:nvSpPr>
            <p:spPr>
              <a:xfrm>
                <a:off x="1763688" y="3104964"/>
                <a:ext cx="324036" cy="14401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3" name="Google Shape;203;p18"/>
            <p:cNvSpPr txBox="1"/>
            <p:nvPr/>
          </p:nvSpPr>
          <p:spPr>
            <a:xfrm>
              <a:off x="3949577" y="1254502"/>
              <a:ext cx="115212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100">
                  <a:solidFill>
                    <a:schemeClr val="dk1"/>
                  </a:solidFill>
                  <a:latin typeface="Courier New"/>
                  <a:ea typeface="Courier New"/>
                  <a:cs typeface="Courier New"/>
                  <a:sym typeface="Courier New"/>
                </a:rPr>
                <a:t>Sim(X</a:t>
              </a:r>
              <a:r>
                <a:rPr baseline="-25000" lang="fr-FR" sz="1100">
                  <a:solidFill>
                    <a:schemeClr val="dk1"/>
                  </a:solidFill>
                  <a:latin typeface="Courier New"/>
                  <a:ea typeface="Courier New"/>
                  <a:cs typeface="Courier New"/>
                  <a:sym typeface="Courier New"/>
                </a:rPr>
                <a:t>A</a:t>
              </a:r>
              <a:r>
                <a:rPr lang="fr-FR" sz="1100">
                  <a:solidFill>
                    <a:schemeClr val="dk1"/>
                  </a:solidFill>
                  <a:latin typeface="Courier New"/>
                  <a:ea typeface="Courier New"/>
                  <a:cs typeface="Courier New"/>
                  <a:sym typeface="Courier New"/>
                </a:rPr>
                <a:t>,X</a:t>
              </a:r>
              <a:r>
                <a:rPr baseline="-25000" lang="fr-FR" sz="1100">
                  <a:solidFill>
                    <a:schemeClr val="dk1"/>
                  </a:solidFill>
                  <a:latin typeface="Courier New"/>
                  <a:ea typeface="Courier New"/>
                  <a:cs typeface="Courier New"/>
                  <a:sym typeface="Courier New"/>
                </a:rPr>
                <a:t>B</a:t>
              </a:r>
              <a:r>
                <a:rPr lang="fr-FR"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p:txBody>
        </p:sp>
        <p:sp>
          <p:nvSpPr>
            <p:cNvPr id="204" name="Google Shape;204;p18"/>
            <p:cNvSpPr/>
            <p:nvPr/>
          </p:nvSpPr>
          <p:spPr>
            <a:xfrm flipH="1" rot="-5400000">
              <a:off x="4406903" y="33869"/>
              <a:ext cx="93134" cy="2539999"/>
            </a:xfrm>
            <a:prstGeom prst="leftBracket">
              <a:avLst>
                <a:gd fmla="val 8333" name="adj"/>
              </a:avLst>
            </a:prstGeom>
            <a:noFill/>
            <a:ln cap="flat" cmpd="sng" w="9525">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18"/>
            <p:cNvSpPr/>
            <p:nvPr/>
          </p:nvSpPr>
          <p:spPr>
            <a:xfrm>
              <a:off x="2852950" y="1720335"/>
              <a:ext cx="4154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chemeClr val="dk1"/>
                  </a:solidFill>
                  <a:latin typeface="Courier New"/>
                  <a:ea typeface="Courier New"/>
                  <a:cs typeface="Courier New"/>
                  <a:sym typeface="Courier New"/>
                </a:rPr>
                <a:t>X</a:t>
              </a:r>
              <a:r>
                <a:rPr baseline="-25000" lang="fr-FR" sz="1800">
                  <a:solidFill>
                    <a:schemeClr val="dk1"/>
                  </a:solidFill>
                  <a:latin typeface="Courier New"/>
                  <a:ea typeface="Courier New"/>
                  <a:cs typeface="Courier New"/>
                  <a:sym typeface="Courier New"/>
                </a:rPr>
                <a:t>A</a:t>
              </a:r>
              <a:endParaRPr sz="1800">
                <a:solidFill>
                  <a:schemeClr val="dk1"/>
                </a:solidFill>
                <a:latin typeface="Calibri"/>
                <a:ea typeface="Calibri"/>
                <a:cs typeface="Calibri"/>
                <a:sym typeface="Calibri"/>
              </a:endParaRPr>
            </a:p>
          </p:txBody>
        </p:sp>
        <p:sp>
          <p:nvSpPr>
            <p:cNvPr id="206" name="Google Shape;206;p18"/>
            <p:cNvSpPr/>
            <p:nvPr/>
          </p:nvSpPr>
          <p:spPr>
            <a:xfrm>
              <a:off x="5693517" y="1720335"/>
              <a:ext cx="4154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chemeClr val="dk1"/>
                  </a:solidFill>
                  <a:latin typeface="Courier New"/>
                  <a:ea typeface="Courier New"/>
                  <a:cs typeface="Courier New"/>
                  <a:sym typeface="Courier New"/>
                </a:rPr>
                <a:t>X</a:t>
              </a:r>
              <a:r>
                <a:rPr baseline="-25000" lang="fr-FR" sz="1800">
                  <a:solidFill>
                    <a:schemeClr val="dk1"/>
                  </a:solidFill>
                  <a:latin typeface="Courier New"/>
                  <a:ea typeface="Courier New"/>
                  <a:cs typeface="Courier New"/>
                  <a:sym typeface="Courier New"/>
                </a:rPr>
                <a:t>B</a:t>
              </a:r>
              <a:endParaRPr sz="1800">
                <a:solidFill>
                  <a:schemeClr val="dk1"/>
                </a:solidFill>
                <a:latin typeface="Calibri"/>
                <a:ea typeface="Calibri"/>
                <a:cs typeface="Calibri"/>
                <a:sym typeface="Calibri"/>
              </a:endParaRPr>
            </a:p>
          </p:txBody>
        </p:sp>
      </p:grpSp>
      <p:sp>
        <p:nvSpPr>
          <p:cNvPr id="207" name="Google Shape;207;p18"/>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Defining graph </a:t>
            </a:r>
            <a:r>
              <a:rPr b="1" lang="fr-FR"/>
              <a:t>edges</a:t>
            </a:r>
            <a:endParaRPr b="1"/>
          </a:p>
        </p:txBody>
      </p:sp>
      <p:pic>
        <p:nvPicPr>
          <p:cNvPr id="208" name="Google Shape;208;p18"/>
          <p:cNvPicPr preferRelativeResize="0"/>
          <p:nvPr/>
        </p:nvPicPr>
        <p:blipFill rotWithShape="1">
          <a:blip r:embed="rId3">
            <a:alphaModFix/>
          </a:blip>
          <a:srcRect b="0" l="0" r="0" t="0"/>
          <a:stretch/>
        </p:blipFill>
        <p:spPr>
          <a:xfrm>
            <a:off x="2443159" y="1062571"/>
            <a:ext cx="4150635" cy="29607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19"/>
          <p:cNvPicPr preferRelativeResize="0"/>
          <p:nvPr/>
        </p:nvPicPr>
        <p:blipFill rotWithShape="1">
          <a:blip r:embed="rId3">
            <a:alphaModFix/>
          </a:blip>
          <a:srcRect b="0" l="0" r="0" t="0"/>
          <a:stretch/>
        </p:blipFill>
        <p:spPr>
          <a:xfrm>
            <a:off x="2443159" y="1062571"/>
            <a:ext cx="4150635" cy="2960790"/>
          </a:xfrm>
          <a:prstGeom prst="rect">
            <a:avLst/>
          </a:prstGeom>
          <a:noFill/>
          <a:ln>
            <a:noFill/>
          </a:ln>
        </p:spPr>
      </p:pic>
      <p:sp>
        <p:nvSpPr>
          <p:cNvPr id="214" name="Google Shape;214;p1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Defining graph </a:t>
            </a:r>
            <a:r>
              <a:rPr b="1" lang="fr-FR"/>
              <a:t>edges</a:t>
            </a:r>
            <a:endParaRPr b="1"/>
          </a:p>
        </p:txBody>
      </p:sp>
      <p:grpSp>
        <p:nvGrpSpPr>
          <p:cNvPr id="215" name="Google Shape;215;p19"/>
          <p:cNvGrpSpPr/>
          <p:nvPr/>
        </p:nvGrpSpPr>
        <p:grpSpPr>
          <a:xfrm>
            <a:off x="451948" y="2807002"/>
            <a:ext cx="609156" cy="960090"/>
            <a:chOff x="2490180" y="3005040"/>
            <a:chExt cx="1505756" cy="2373224"/>
          </a:xfrm>
        </p:grpSpPr>
        <p:sp>
          <p:nvSpPr>
            <p:cNvPr id="216" name="Google Shape;216;p19"/>
            <p:cNvSpPr/>
            <p:nvPr/>
          </p:nvSpPr>
          <p:spPr>
            <a:xfrm>
              <a:off x="2490180" y="3005040"/>
              <a:ext cx="1505756" cy="2373224"/>
            </a:xfrm>
            <a:custGeom>
              <a:rect b="b" l="l" r="r" t="t"/>
              <a:pathLst>
                <a:path extrusionOk="0" h="1838856" w="1166712">
                  <a:moveTo>
                    <a:pt x="608769" y="1833793"/>
                  </a:moveTo>
                  <a:cubicBezTo>
                    <a:pt x="463367" y="1838856"/>
                    <a:pt x="12552" y="998414"/>
                    <a:pt x="12552" y="699710"/>
                  </a:cubicBezTo>
                  <a:cubicBezTo>
                    <a:pt x="0" y="197734"/>
                    <a:pt x="396118" y="6252"/>
                    <a:pt x="629794" y="0"/>
                  </a:cubicBezTo>
                  <a:cubicBezTo>
                    <a:pt x="857671" y="4848"/>
                    <a:pt x="1161779" y="200179"/>
                    <a:pt x="1166712" y="662112"/>
                  </a:cubicBezTo>
                  <a:cubicBezTo>
                    <a:pt x="1140544" y="1115532"/>
                    <a:pt x="724733" y="1831660"/>
                    <a:pt x="608769" y="1833793"/>
                  </a:cubicBezTo>
                  <a:close/>
                </a:path>
              </a:pathLst>
            </a:custGeom>
            <a:solidFill>
              <a:srgbClr val="CCC0D9"/>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19"/>
            <p:cNvSpPr/>
            <p:nvPr/>
          </p:nvSpPr>
          <p:spPr>
            <a:xfrm>
              <a:off x="2915816" y="3356992"/>
              <a:ext cx="743467" cy="743467"/>
            </a:xfrm>
            <a:prstGeom prst="ellipse">
              <a:avLst/>
            </a:prstGeom>
            <a:solidFill>
              <a:schemeClr val="lt1"/>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8" name="Google Shape;218;p19"/>
          <p:cNvGrpSpPr/>
          <p:nvPr/>
        </p:nvGrpSpPr>
        <p:grpSpPr>
          <a:xfrm>
            <a:off x="1480130" y="2823930"/>
            <a:ext cx="406104" cy="947567"/>
            <a:chOff x="827586" y="476675"/>
            <a:chExt cx="648078" cy="1512170"/>
          </a:xfrm>
        </p:grpSpPr>
        <p:sp>
          <p:nvSpPr>
            <p:cNvPr id="219" name="Google Shape;219;p19"/>
            <p:cNvSpPr/>
            <p:nvPr/>
          </p:nvSpPr>
          <p:spPr>
            <a:xfrm>
              <a:off x="827586" y="476675"/>
              <a:ext cx="648078" cy="648073"/>
            </a:xfrm>
            <a:prstGeom prst="ellipse">
              <a:avLst/>
            </a:prstGeom>
            <a:noFill/>
            <a:ln cap="flat" cmpd="sng" w="19050">
              <a:solidFill>
                <a:srgbClr val="B6DD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0" name="Google Shape;220;p19"/>
            <p:cNvCxnSpPr/>
            <p:nvPr/>
          </p:nvCxnSpPr>
          <p:spPr>
            <a:xfrm>
              <a:off x="1151622" y="1124748"/>
              <a:ext cx="0" cy="864097"/>
            </a:xfrm>
            <a:prstGeom prst="straightConnector1">
              <a:avLst/>
            </a:prstGeom>
            <a:noFill/>
            <a:ln cap="flat" cmpd="sng" w="19050">
              <a:solidFill>
                <a:srgbClr val="B6DDE7"/>
              </a:solidFill>
              <a:prstDash val="solid"/>
              <a:round/>
              <a:headEnd len="sm" w="sm" type="none"/>
              <a:tailEnd len="med" w="med" type="stealth"/>
            </a:ln>
          </p:spPr>
        </p:cxnSp>
      </p:grpSp>
      <p:grpSp>
        <p:nvGrpSpPr>
          <p:cNvPr id="221" name="Google Shape;221;p19"/>
          <p:cNvGrpSpPr/>
          <p:nvPr/>
        </p:nvGrpSpPr>
        <p:grpSpPr>
          <a:xfrm>
            <a:off x="8157504" y="2836882"/>
            <a:ext cx="601296" cy="947702"/>
            <a:chOff x="2490180" y="3005039"/>
            <a:chExt cx="1505756" cy="2373225"/>
          </a:xfrm>
        </p:grpSpPr>
        <p:sp>
          <p:nvSpPr>
            <p:cNvPr id="222" name="Google Shape;222;p19"/>
            <p:cNvSpPr/>
            <p:nvPr/>
          </p:nvSpPr>
          <p:spPr>
            <a:xfrm>
              <a:off x="2490180" y="3005039"/>
              <a:ext cx="1505756" cy="2373225"/>
            </a:xfrm>
            <a:custGeom>
              <a:rect b="b" l="l" r="r" t="t"/>
              <a:pathLst>
                <a:path extrusionOk="0" h="1838856" w="1166712">
                  <a:moveTo>
                    <a:pt x="608769" y="1833793"/>
                  </a:moveTo>
                  <a:cubicBezTo>
                    <a:pt x="463367" y="1838856"/>
                    <a:pt x="12552" y="998414"/>
                    <a:pt x="12552" y="699710"/>
                  </a:cubicBezTo>
                  <a:cubicBezTo>
                    <a:pt x="0" y="197734"/>
                    <a:pt x="396118" y="6252"/>
                    <a:pt x="629794" y="0"/>
                  </a:cubicBezTo>
                  <a:cubicBezTo>
                    <a:pt x="857671" y="4848"/>
                    <a:pt x="1161779" y="200179"/>
                    <a:pt x="1166712" y="662112"/>
                  </a:cubicBezTo>
                  <a:cubicBezTo>
                    <a:pt x="1140544" y="1115532"/>
                    <a:pt x="724733" y="1831660"/>
                    <a:pt x="608769" y="1833793"/>
                  </a:cubicBezTo>
                  <a:close/>
                </a:path>
              </a:pathLst>
            </a:custGeom>
            <a:solidFill>
              <a:srgbClr val="C2D59B"/>
            </a:solidFill>
            <a:ln cap="flat" cmpd="sng" w="19050">
              <a:solidFill>
                <a:srgbClr val="76923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19"/>
            <p:cNvSpPr/>
            <p:nvPr/>
          </p:nvSpPr>
          <p:spPr>
            <a:xfrm>
              <a:off x="2915816" y="3356992"/>
              <a:ext cx="743467" cy="743467"/>
            </a:xfrm>
            <a:prstGeom prst="ellipse">
              <a:avLst/>
            </a:prstGeom>
            <a:solidFill>
              <a:schemeClr val="lt1"/>
            </a:solidFill>
            <a:ln cap="flat" cmpd="sng" w="19050">
              <a:solidFill>
                <a:srgbClr val="76923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4" name="Google Shape;224;p19"/>
          <p:cNvSpPr txBox="1"/>
          <p:nvPr/>
        </p:nvSpPr>
        <p:spPr>
          <a:xfrm>
            <a:off x="423333" y="3903133"/>
            <a:ext cx="660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SITE</a:t>
            </a:r>
            <a:endParaRPr sz="1800">
              <a:solidFill>
                <a:schemeClr val="dk1"/>
              </a:solidFill>
              <a:latin typeface="Calibri"/>
              <a:ea typeface="Calibri"/>
              <a:cs typeface="Calibri"/>
              <a:sym typeface="Calibri"/>
            </a:endParaRPr>
          </a:p>
        </p:txBody>
      </p:sp>
      <p:sp>
        <p:nvSpPr>
          <p:cNvPr id="225" name="Google Shape;225;p19"/>
          <p:cNvSpPr txBox="1"/>
          <p:nvPr/>
        </p:nvSpPr>
        <p:spPr>
          <a:xfrm>
            <a:off x="1198033" y="3903133"/>
            <a:ext cx="12700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GENDER</a:t>
            </a:r>
            <a:endParaRPr sz="1800">
              <a:solidFill>
                <a:schemeClr val="dk1"/>
              </a:solidFill>
              <a:latin typeface="Calibri"/>
              <a:ea typeface="Calibri"/>
              <a:cs typeface="Calibri"/>
              <a:sym typeface="Calibri"/>
            </a:endParaRPr>
          </a:p>
        </p:txBody>
      </p:sp>
      <p:sp>
        <p:nvSpPr>
          <p:cNvPr id="226" name="Google Shape;226;p19"/>
          <p:cNvSpPr txBox="1"/>
          <p:nvPr/>
        </p:nvSpPr>
        <p:spPr>
          <a:xfrm>
            <a:off x="8149167" y="3903133"/>
            <a:ext cx="660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SITE</a:t>
            </a:r>
            <a:endParaRPr sz="1800">
              <a:solidFill>
                <a:schemeClr val="dk1"/>
              </a:solidFill>
              <a:latin typeface="Calibri"/>
              <a:ea typeface="Calibri"/>
              <a:cs typeface="Calibri"/>
              <a:sym typeface="Calibri"/>
            </a:endParaRPr>
          </a:p>
        </p:txBody>
      </p:sp>
      <p:sp>
        <p:nvSpPr>
          <p:cNvPr id="227" name="Google Shape;227;p19"/>
          <p:cNvSpPr txBox="1"/>
          <p:nvPr/>
        </p:nvSpPr>
        <p:spPr>
          <a:xfrm>
            <a:off x="6777567" y="3903133"/>
            <a:ext cx="12700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GENDER</a:t>
            </a:r>
            <a:endParaRPr sz="1800">
              <a:solidFill>
                <a:schemeClr val="dk1"/>
              </a:solidFill>
              <a:latin typeface="Calibri"/>
              <a:ea typeface="Calibri"/>
              <a:cs typeface="Calibri"/>
              <a:sym typeface="Calibri"/>
            </a:endParaRPr>
          </a:p>
        </p:txBody>
      </p:sp>
      <p:grpSp>
        <p:nvGrpSpPr>
          <p:cNvPr id="228" name="Google Shape;228;p19"/>
          <p:cNvGrpSpPr/>
          <p:nvPr/>
        </p:nvGrpSpPr>
        <p:grpSpPr>
          <a:xfrm>
            <a:off x="7169730" y="2823930"/>
            <a:ext cx="406104" cy="947567"/>
            <a:chOff x="827586" y="476675"/>
            <a:chExt cx="648078" cy="1512170"/>
          </a:xfrm>
        </p:grpSpPr>
        <p:sp>
          <p:nvSpPr>
            <p:cNvPr id="229" name="Google Shape;229;p19"/>
            <p:cNvSpPr/>
            <p:nvPr/>
          </p:nvSpPr>
          <p:spPr>
            <a:xfrm>
              <a:off x="827586" y="476675"/>
              <a:ext cx="648078" cy="648073"/>
            </a:xfrm>
            <a:prstGeom prst="ellipse">
              <a:avLst/>
            </a:prstGeom>
            <a:noFill/>
            <a:ln cap="flat" cmpd="sng" w="19050">
              <a:solidFill>
                <a:srgbClr val="B6DD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0" name="Google Shape;230;p19"/>
            <p:cNvCxnSpPr/>
            <p:nvPr/>
          </p:nvCxnSpPr>
          <p:spPr>
            <a:xfrm>
              <a:off x="1151622" y="1124748"/>
              <a:ext cx="0" cy="864097"/>
            </a:xfrm>
            <a:prstGeom prst="straightConnector1">
              <a:avLst/>
            </a:prstGeom>
            <a:noFill/>
            <a:ln cap="flat" cmpd="sng" w="19050">
              <a:solidFill>
                <a:srgbClr val="B6DDE7"/>
              </a:solidFill>
              <a:prstDash val="solid"/>
              <a:round/>
              <a:headEnd len="sm" w="sm" type="none"/>
              <a:tailEnd len="med" w="med" type="stealth"/>
            </a:ln>
          </p:spPr>
        </p:cxnSp>
      </p:grpSp>
      <p:cxnSp>
        <p:nvCxnSpPr>
          <p:cNvPr id="231" name="Google Shape;231;p19"/>
          <p:cNvCxnSpPr/>
          <p:nvPr/>
        </p:nvCxnSpPr>
        <p:spPr>
          <a:xfrm>
            <a:off x="3877733" y="3306233"/>
            <a:ext cx="1236133" cy="0"/>
          </a:xfrm>
          <a:prstGeom prst="straightConnector1">
            <a:avLst/>
          </a:prstGeom>
          <a:noFill/>
          <a:ln cap="flat" cmpd="sng" w="28575">
            <a:solidFill>
              <a:srgbClr val="002060"/>
            </a:solidFill>
            <a:prstDash val="solid"/>
            <a:round/>
            <a:headEnd len="sm" w="sm" type="none"/>
            <a:tailEnd len="sm" w="sm" type="none"/>
          </a:ln>
        </p:spPr>
      </p:cxnSp>
      <p:sp>
        <p:nvSpPr>
          <p:cNvPr id="232" name="Google Shape;232;p19"/>
          <p:cNvSpPr/>
          <p:nvPr/>
        </p:nvSpPr>
        <p:spPr>
          <a:xfrm rot="-5400000">
            <a:off x="4489452" y="1437216"/>
            <a:ext cx="71966" cy="5689602"/>
          </a:xfrm>
          <a:prstGeom prst="leftBracket">
            <a:avLst>
              <a:gd fmla="val 8333" name="adj"/>
            </a:avLst>
          </a:prstGeom>
          <a:noFill/>
          <a:ln cap="flat" cmpd="sng" w="9525">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9"/>
          <p:cNvSpPr txBox="1"/>
          <p:nvPr/>
        </p:nvSpPr>
        <p:spPr>
          <a:xfrm>
            <a:off x="4428067" y="4470400"/>
            <a:ext cx="406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x1</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0"/>
          <p:cNvPicPr preferRelativeResize="0"/>
          <p:nvPr/>
        </p:nvPicPr>
        <p:blipFill rotWithShape="1">
          <a:blip r:embed="rId3">
            <a:alphaModFix/>
          </a:blip>
          <a:srcRect b="0" l="0" r="0" t="0"/>
          <a:stretch/>
        </p:blipFill>
        <p:spPr>
          <a:xfrm>
            <a:off x="2443159" y="1062571"/>
            <a:ext cx="4150635" cy="2960790"/>
          </a:xfrm>
          <a:prstGeom prst="rect">
            <a:avLst/>
          </a:prstGeom>
          <a:noFill/>
          <a:ln>
            <a:noFill/>
          </a:ln>
        </p:spPr>
      </p:pic>
      <p:sp>
        <p:nvSpPr>
          <p:cNvPr id="239" name="Google Shape;239;p20"/>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Defining graph </a:t>
            </a:r>
            <a:r>
              <a:rPr b="1" lang="fr-FR"/>
              <a:t>edges</a:t>
            </a:r>
            <a:endParaRPr b="1"/>
          </a:p>
        </p:txBody>
      </p:sp>
      <p:grpSp>
        <p:nvGrpSpPr>
          <p:cNvPr id="240" name="Google Shape;240;p20"/>
          <p:cNvGrpSpPr/>
          <p:nvPr/>
        </p:nvGrpSpPr>
        <p:grpSpPr>
          <a:xfrm>
            <a:off x="451948" y="2807002"/>
            <a:ext cx="609156" cy="960090"/>
            <a:chOff x="2490180" y="3005040"/>
            <a:chExt cx="1505756" cy="2373224"/>
          </a:xfrm>
        </p:grpSpPr>
        <p:sp>
          <p:nvSpPr>
            <p:cNvPr id="241" name="Google Shape;241;p20"/>
            <p:cNvSpPr/>
            <p:nvPr/>
          </p:nvSpPr>
          <p:spPr>
            <a:xfrm>
              <a:off x="2490180" y="3005040"/>
              <a:ext cx="1505756" cy="2373224"/>
            </a:xfrm>
            <a:custGeom>
              <a:rect b="b" l="l" r="r" t="t"/>
              <a:pathLst>
                <a:path extrusionOk="0" h="1838856" w="1166712">
                  <a:moveTo>
                    <a:pt x="608769" y="1833793"/>
                  </a:moveTo>
                  <a:cubicBezTo>
                    <a:pt x="463367" y="1838856"/>
                    <a:pt x="12552" y="998414"/>
                    <a:pt x="12552" y="699710"/>
                  </a:cubicBezTo>
                  <a:cubicBezTo>
                    <a:pt x="0" y="197734"/>
                    <a:pt x="396118" y="6252"/>
                    <a:pt x="629794" y="0"/>
                  </a:cubicBezTo>
                  <a:cubicBezTo>
                    <a:pt x="857671" y="4848"/>
                    <a:pt x="1161779" y="200179"/>
                    <a:pt x="1166712" y="662112"/>
                  </a:cubicBezTo>
                  <a:cubicBezTo>
                    <a:pt x="1140544" y="1115532"/>
                    <a:pt x="724733" y="1831660"/>
                    <a:pt x="608769" y="1833793"/>
                  </a:cubicBezTo>
                  <a:close/>
                </a:path>
              </a:pathLst>
            </a:custGeom>
            <a:solidFill>
              <a:srgbClr val="CCC0D9"/>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20"/>
            <p:cNvSpPr/>
            <p:nvPr/>
          </p:nvSpPr>
          <p:spPr>
            <a:xfrm>
              <a:off x="2915816" y="3356992"/>
              <a:ext cx="743467" cy="743467"/>
            </a:xfrm>
            <a:prstGeom prst="ellipse">
              <a:avLst/>
            </a:prstGeom>
            <a:solidFill>
              <a:schemeClr val="lt1"/>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3" name="Google Shape;243;p20"/>
          <p:cNvGrpSpPr/>
          <p:nvPr/>
        </p:nvGrpSpPr>
        <p:grpSpPr>
          <a:xfrm>
            <a:off x="1480130" y="2823930"/>
            <a:ext cx="406104" cy="947567"/>
            <a:chOff x="827586" y="476675"/>
            <a:chExt cx="648078" cy="1512170"/>
          </a:xfrm>
        </p:grpSpPr>
        <p:sp>
          <p:nvSpPr>
            <p:cNvPr id="244" name="Google Shape;244;p20"/>
            <p:cNvSpPr/>
            <p:nvPr/>
          </p:nvSpPr>
          <p:spPr>
            <a:xfrm>
              <a:off x="827586" y="476675"/>
              <a:ext cx="648078" cy="648073"/>
            </a:xfrm>
            <a:prstGeom prst="ellipse">
              <a:avLst/>
            </a:prstGeom>
            <a:noFill/>
            <a:ln cap="flat" cmpd="sng" w="19050">
              <a:solidFill>
                <a:srgbClr val="B6DD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5" name="Google Shape;245;p20"/>
            <p:cNvCxnSpPr/>
            <p:nvPr/>
          </p:nvCxnSpPr>
          <p:spPr>
            <a:xfrm>
              <a:off x="1151622" y="1124748"/>
              <a:ext cx="0" cy="864097"/>
            </a:xfrm>
            <a:prstGeom prst="straightConnector1">
              <a:avLst/>
            </a:prstGeom>
            <a:noFill/>
            <a:ln cap="flat" cmpd="sng" w="19050">
              <a:solidFill>
                <a:srgbClr val="B6DDE7"/>
              </a:solidFill>
              <a:prstDash val="solid"/>
              <a:round/>
              <a:headEnd len="sm" w="sm" type="none"/>
              <a:tailEnd len="med" w="med" type="stealth"/>
            </a:ln>
          </p:spPr>
        </p:cxnSp>
      </p:grpSp>
      <p:sp>
        <p:nvSpPr>
          <p:cNvPr id="246" name="Google Shape;246;p20"/>
          <p:cNvSpPr txBox="1"/>
          <p:nvPr/>
        </p:nvSpPr>
        <p:spPr>
          <a:xfrm>
            <a:off x="423333" y="3903133"/>
            <a:ext cx="660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SITE</a:t>
            </a:r>
            <a:endParaRPr sz="1800">
              <a:solidFill>
                <a:schemeClr val="dk1"/>
              </a:solidFill>
              <a:latin typeface="Calibri"/>
              <a:ea typeface="Calibri"/>
              <a:cs typeface="Calibri"/>
              <a:sym typeface="Calibri"/>
            </a:endParaRPr>
          </a:p>
        </p:txBody>
      </p:sp>
      <p:sp>
        <p:nvSpPr>
          <p:cNvPr id="247" name="Google Shape;247;p20"/>
          <p:cNvSpPr txBox="1"/>
          <p:nvPr/>
        </p:nvSpPr>
        <p:spPr>
          <a:xfrm>
            <a:off x="1198033" y="3903133"/>
            <a:ext cx="12700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GENDER</a:t>
            </a:r>
            <a:endParaRPr sz="1800">
              <a:solidFill>
                <a:schemeClr val="dk1"/>
              </a:solidFill>
              <a:latin typeface="Calibri"/>
              <a:ea typeface="Calibri"/>
              <a:cs typeface="Calibri"/>
              <a:sym typeface="Calibri"/>
            </a:endParaRPr>
          </a:p>
        </p:txBody>
      </p:sp>
      <p:sp>
        <p:nvSpPr>
          <p:cNvPr id="248" name="Google Shape;248;p20"/>
          <p:cNvSpPr txBox="1"/>
          <p:nvPr/>
        </p:nvSpPr>
        <p:spPr>
          <a:xfrm>
            <a:off x="8149167" y="3903133"/>
            <a:ext cx="660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SITE</a:t>
            </a:r>
            <a:endParaRPr sz="1800">
              <a:solidFill>
                <a:schemeClr val="dk1"/>
              </a:solidFill>
              <a:latin typeface="Calibri"/>
              <a:ea typeface="Calibri"/>
              <a:cs typeface="Calibri"/>
              <a:sym typeface="Calibri"/>
            </a:endParaRPr>
          </a:p>
        </p:txBody>
      </p:sp>
      <p:sp>
        <p:nvSpPr>
          <p:cNvPr id="249" name="Google Shape;249;p20"/>
          <p:cNvSpPr txBox="1"/>
          <p:nvPr/>
        </p:nvSpPr>
        <p:spPr>
          <a:xfrm>
            <a:off x="6777567" y="3903133"/>
            <a:ext cx="12700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GENDER</a:t>
            </a:r>
            <a:endParaRPr sz="1800">
              <a:solidFill>
                <a:schemeClr val="dk1"/>
              </a:solidFill>
              <a:latin typeface="Calibri"/>
              <a:ea typeface="Calibri"/>
              <a:cs typeface="Calibri"/>
              <a:sym typeface="Calibri"/>
            </a:endParaRPr>
          </a:p>
        </p:txBody>
      </p:sp>
      <p:grpSp>
        <p:nvGrpSpPr>
          <p:cNvPr id="250" name="Google Shape;250;p20"/>
          <p:cNvGrpSpPr/>
          <p:nvPr/>
        </p:nvGrpSpPr>
        <p:grpSpPr>
          <a:xfrm>
            <a:off x="7169730" y="2823930"/>
            <a:ext cx="406104" cy="947567"/>
            <a:chOff x="827586" y="476675"/>
            <a:chExt cx="648078" cy="1512170"/>
          </a:xfrm>
        </p:grpSpPr>
        <p:sp>
          <p:nvSpPr>
            <p:cNvPr id="251" name="Google Shape;251;p20"/>
            <p:cNvSpPr/>
            <p:nvPr/>
          </p:nvSpPr>
          <p:spPr>
            <a:xfrm>
              <a:off x="827586" y="476675"/>
              <a:ext cx="648078" cy="648073"/>
            </a:xfrm>
            <a:prstGeom prst="ellipse">
              <a:avLst/>
            </a:prstGeom>
            <a:noFill/>
            <a:ln cap="flat" cmpd="sng" w="19050">
              <a:solidFill>
                <a:srgbClr val="B6DD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52" name="Google Shape;252;p20"/>
            <p:cNvCxnSpPr/>
            <p:nvPr/>
          </p:nvCxnSpPr>
          <p:spPr>
            <a:xfrm>
              <a:off x="1151622" y="1124748"/>
              <a:ext cx="0" cy="864097"/>
            </a:xfrm>
            <a:prstGeom prst="straightConnector1">
              <a:avLst/>
            </a:prstGeom>
            <a:noFill/>
            <a:ln cap="flat" cmpd="sng" w="19050">
              <a:solidFill>
                <a:srgbClr val="B6DDE7"/>
              </a:solidFill>
              <a:prstDash val="solid"/>
              <a:round/>
              <a:headEnd len="sm" w="sm" type="none"/>
              <a:tailEnd len="med" w="med" type="stealth"/>
            </a:ln>
          </p:spPr>
        </p:cxnSp>
      </p:grpSp>
      <p:cxnSp>
        <p:nvCxnSpPr>
          <p:cNvPr id="253" name="Google Shape;253;p20"/>
          <p:cNvCxnSpPr/>
          <p:nvPr/>
        </p:nvCxnSpPr>
        <p:spPr>
          <a:xfrm>
            <a:off x="3877733" y="3306233"/>
            <a:ext cx="1236133" cy="0"/>
          </a:xfrm>
          <a:prstGeom prst="straightConnector1">
            <a:avLst/>
          </a:prstGeom>
          <a:noFill/>
          <a:ln cap="flat" cmpd="sng" w="57150">
            <a:solidFill>
              <a:srgbClr val="002060"/>
            </a:solidFill>
            <a:prstDash val="solid"/>
            <a:round/>
            <a:headEnd len="sm" w="sm" type="none"/>
            <a:tailEnd len="sm" w="sm" type="none"/>
          </a:ln>
        </p:spPr>
      </p:cxnSp>
      <p:grpSp>
        <p:nvGrpSpPr>
          <p:cNvPr id="254" name="Google Shape;254;p20"/>
          <p:cNvGrpSpPr/>
          <p:nvPr/>
        </p:nvGrpSpPr>
        <p:grpSpPr>
          <a:xfrm>
            <a:off x="8143915" y="2807002"/>
            <a:ext cx="609156" cy="960090"/>
            <a:chOff x="2490180" y="3005040"/>
            <a:chExt cx="1505756" cy="2373224"/>
          </a:xfrm>
        </p:grpSpPr>
        <p:sp>
          <p:nvSpPr>
            <p:cNvPr id="255" name="Google Shape;255;p20"/>
            <p:cNvSpPr/>
            <p:nvPr/>
          </p:nvSpPr>
          <p:spPr>
            <a:xfrm>
              <a:off x="2490180" y="3005040"/>
              <a:ext cx="1505756" cy="2373224"/>
            </a:xfrm>
            <a:custGeom>
              <a:rect b="b" l="l" r="r" t="t"/>
              <a:pathLst>
                <a:path extrusionOk="0" h="1838856" w="1166712">
                  <a:moveTo>
                    <a:pt x="608769" y="1833793"/>
                  </a:moveTo>
                  <a:cubicBezTo>
                    <a:pt x="463367" y="1838856"/>
                    <a:pt x="12552" y="998414"/>
                    <a:pt x="12552" y="699710"/>
                  </a:cubicBezTo>
                  <a:cubicBezTo>
                    <a:pt x="0" y="197734"/>
                    <a:pt x="396118" y="6252"/>
                    <a:pt x="629794" y="0"/>
                  </a:cubicBezTo>
                  <a:cubicBezTo>
                    <a:pt x="857671" y="4848"/>
                    <a:pt x="1161779" y="200179"/>
                    <a:pt x="1166712" y="662112"/>
                  </a:cubicBezTo>
                  <a:cubicBezTo>
                    <a:pt x="1140544" y="1115532"/>
                    <a:pt x="724733" y="1831660"/>
                    <a:pt x="608769" y="1833793"/>
                  </a:cubicBezTo>
                  <a:close/>
                </a:path>
              </a:pathLst>
            </a:custGeom>
            <a:solidFill>
              <a:srgbClr val="CCC0D9"/>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20"/>
            <p:cNvSpPr/>
            <p:nvPr/>
          </p:nvSpPr>
          <p:spPr>
            <a:xfrm>
              <a:off x="2915816" y="3356992"/>
              <a:ext cx="743467" cy="743467"/>
            </a:xfrm>
            <a:prstGeom prst="ellipse">
              <a:avLst/>
            </a:prstGeom>
            <a:solidFill>
              <a:schemeClr val="lt1"/>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 name="Google Shape;257;p20"/>
          <p:cNvSpPr/>
          <p:nvPr/>
        </p:nvSpPr>
        <p:spPr>
          <a:xfrm rot="-5400000">
            <a:off x="4489452" y="1437216"/>
            <a:ext cx="71966" cy="5689602"/>
          </a:xfrm>
          <a:prstGeom prst="leftBracket">
            <a:avLst>
              <a:gd fmla="val 8333" name="adj"/>
            </a:avLst>
          </a:prstGeom>
          <a:noFill/>
          <a:ln cap="flat" cmpd="sng" w="9525">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20"/>
          <p:cNvSpPr/>
          <p:nvPr/>
        </p:nvSpPr>
        <p:spPr>
          <a:xfrm rot="-5400000">
            <a:off x="4574118" y="416984"/>
            <a:ext cx="67732" cy="7878232"/>
          </a:xfrm>
          <a:prstGeom prst="leftBracket">
            <a:avLst>
              <a:gd fmla="val 8333" name="adj"/>
            </a:avLst>
          </a:prstGeom>
          <a:noFill/>
          <a:ln cap="flat" cmpd="sng" w="9525">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20"/>
          <p:cNvSpPr txBox="1"/>
          <p:nvPr/>
        </p:nvSpPr>
        <p:spPr>
          <a:xfrm>
            <a:off x="4428067" y="4470400"/>
            <a:ext cx="406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x2</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21"/>
          <p:cNvPicPr preferRelativeResize="0"/>
          <p:nvPr/>
        </p:nvPicPr>
        <p:blipFill rotWithShape="1">
          <a:blip r:embed="rId3">
            <a:alphaModFix/>
          </a:blip>
          <a:srcRect b="0" l="0" r="0" t="0"/>
          <a:stretch/>
        </p:blipFill>
        <p:spPr>
          <a:xfrm>
            <a:off x="2341276" y="1106639"/>
            <a:ext cx="4298283" cy="3089441"/>
          </a:xfrm>
          <a:prstGeom prst="rect">
            <a:avLst/>
          </a:prstGeom>
          <a:noFill/>
          <a:ln>
            <a:noFill/>
          </a:ln>
        </p:spPr>
      </p:pic>
      <p:sp>
        <p:nvSpPr>
          <p:cNvPr id="265" name="Google Shape;265;p21"/>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fr-FR"/>
              <a:t>Defining graph </a:t>
            </a:r>
            <a:r>
              <a:rPr b="1" lang="fr-FR"/>
              <a:t>edges</a:t>
            </a:r>
            <a:endParaRPr b="1"/>
          </a:p>
        </p:txBody>
      </p:sp>
      <p:grpSp>
        <p:nvGrpSpPr>
          <p:cNvPr id="266" name="Google Shape;266;p21"/>
          <p:cNvGrpSpPr/>
          <p:nvPr/>
        </p:nvGrpSpPr>
        <p:grpSpPr>
          <a:xfrm>
            <a:off x="451948" y="2807002"/>
            <a:ext cx="609156" cy="960090"/>
            <a:chOff x="2490180" y="3005040"/>
            <a:chExt cx="1505756" cy="2373224"/>
          </a:xfrm>
        </p:grpSpPr>
        <p:sp>
          <p:nvSpPr>
            <p:cNvPr id="267" name="Google Shape;267;p21"/>
            <p:cNvSpPr/>
            <p:nvPr/>
          </p:nvSpPr>
          <p:spPr>
            <a:xfrm>
              <a:off x="2490180" y="3005040"/>
              <a:ext cx="1505756" cy="2373224"/>
            </a:xfrm>
            <a:custGeom>
              <a:rect b="b" l="l" r="r" t="t"/>
              <a:pathLst>
                <a:path extrusionOk="0" h="1838856" w="1166712">
                  <a:moveTo>
                    <a:pt x="608769" y="1833793"/>
                  </a:moveTo>
                  <a:cubicBezTo>
                    <a:pt x="463367" y="1838856"/>
                    <a:pt x="12552" y="998414"/>
                    <a:pt x="12552" y="699710"/>
                  </a:cubicBezTo>
                  <a:cubicBezTo>
                    <a:pt x="0" y="197734"/>
                    <a:pt x="396118" y="6252"/>
                    <a:pt x="629794" y="0"/>
                  </a:cubicBezTo>
                  <a:cubicBezTo>
                    <a:pt x="857671" y="4848"/>
                    <a:pt x="1161779" y="200179"/>
                    <a:pt x="1166712" y="662112"/>
                  </a:cubicBezTo>
                  <a:cubicBezTo>
                    <a:pt x="1140544" y="1115532"/>
                    <a:pt x="724733" y="1831660"/>
                    <a:pt x="608769" y="1833793"/>
                  </a:cubicBezTo>
                  <a:close/>
                </a:path>
              </a:pathLst>
            </a:custGeom>
            <a:solidFill>
              <a:srgbClr val="CCC0D9"/>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21"/>
            <p:cNvSpPr/>
            <p:nvPr/>
          </p:nvSpPr>
          <p:spPr>
            <a:xfrm>
              <a:off x="2915816" y="3356992"/>
              <a:ext cx="743467" cy="743467"/>
            </a:xfrm>
            <a:prstGeom prst="ellipse">
              <a:avLst/>
            </a:prstGeom>
            <a:solidFill>
              <a:schemeClr val="lt1"/>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9" name="Google Shape;269;p21"/>
          <p:cNvGrpSpPr/>
          <p:nvPr/>
        </p:nvGrpSpPr>
        <p:grpSpPr>
          <a:xfrm>
            <a:off x="1480130" y="2823930"/>
            <a:ext cx="406104" cy="947567"/>
            <a:chOff x="827586" y="476675"/>
            <a:chExt cx="648078" cy="1512170"/>
          </a:xfrm>
        </p:grpSpPr>
        <p:sp>
          <p:nvSpPr>
            <p:cNvPr id="270" name="Google Shape;270;p21"/>
            <p:cNvSpPr/>
            <p:nvPr/>
          </p:nvSpPr>
          <p:spPr>
            <a:xfrm>
              <a:off x="827586" y="476675"/>
              <a:ext cx="648078" cy="648073"/>
            </a:xfrm>
            <a:prstGeom prst="ellipse">
              <a:avLst/>
            </a:prstGeom>
            <a:noFill/>
            <a:ln cap="flat" cmpd="sng" w="19050">
              <a:solidFill>
                <a:srgbClr val="B6DD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1" name="Google Shape;271;p21"/>
            <p:cNvCxnSpPr/>
            <p:nvPr/>
          </p:nvCxnSpPr>
          <p:spPr>
            <a:xfrm>
              <a:off x="1151622" y="1124748"/>
              <a:ext cx="0" cy="864097"/>
            </a:xfrm>
            <a:prstGeom prst="straightConnector1">
              <a:avLst/>
            </a:prstGeom>
            <a:noFill/>
            <a:ln cap="flat" cmpd="sng" w="19050">
              <a:solidFill>
                <a:srgbClr val="B6DDE7"/>
              </a:solidFill>
              <a:prstDash val="solid"/>
              <a:round/>
              <a:headEnd len="sm" w="sm" type="none"/>
              <a:tailEnd len="med" w="med" type="stealth"/>
            </a:ln>
          </p:spPr>
        </p:cxnSp>
      </p:grpSp>
      <p:sp>
        <p:nvSpPr>
          <p:cNvPr id="272" name="Google Shape;272;p21"/>
          <p:cNvSpPr txBox="1"/>
          <p:nvPr/>
        </p:nvSpPr>
        <p:spPr>
          <a:xfrm>
            <a:off x="423333" y="3903133"/>
            <a:ext cx="660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SITE</a:t>
            </a:r>
            <a:endParaRPr sz="1800">
              <a:solidFill>
                <a:schemeClr val="dk1"/>
              </a:solidFill>
              <a:latin typeface="Calibri"/>
              <a:ea typeface="Calibri"/>
              <a:cs typeface="Calibri"/>
              <a:sym typeface="Calibri"/>
            </a:endParaRPr>
          </a:p>
        </p:txBody>
      </p:sp>
      <p:sp>
        <p:nvSpPr>
          <p:cNvPr id="273" name="Google Shape;273;p21"/>
          <p:cNvSpPr txBox="1"/>
          <p:nvPr/>
        </p:nvSpPr>
        <p:spPr>
          <a:xfrm>
            <a:off x="1198033" y="3903133"/>
            <a:ext cx="12700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GENDER</a:t>
            </a:r>
            <a:endParaRPr sz="1800">
              <a:solidFill>
                <a:schemeClr val="dk1"/>
              </a:solidFill>
              <a:latin typeface="Calibri"/>
              <a:ea typeface="Calibri"/>
              <a:cs typeface="Calibri"/>
              <a:sym typeface="Calibri"/>
            </a:endParaRPr>
          </a:p>
        </p:txBody>
      </p:sp>
      <p:sp>
        <p:nvSpPr>
          <p:cNvPr id="274" name="Google Shape;274;p21"/>
          <p:cNvSpPr txBox="1"/>
          <p:nvPr/>
        </p:nvSpPr>
        <p:spPr>
          <a:xfrm>
            <a:off x="8149167" y="3903133"/>
            <a:ext cx="660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SITE</a:t>
            </a:r>
            <a:endParaRPr sz="1800">
              <a:solidFill>
                <a:schemeClr val="dk1"/>
              </a:solidFill>
              <a:latin typeface="Calibri"/>
              <a:ea typeface="Calibri"/>
              <a:cs typeface="Calibri"/>
              <a:sym typeface="Calibri"/>
            </a:endParaRPr>
          </a:p>
        </p:txBody>
      </p:sp>
      <p:sp>
        <p:nvSpPr>
          <p:cNvPr id="275" name="Google Shape;275;p21"/>
          <p:cNvSpPr txBox="1"/>
          <p:nvPr/>
        </p:nvSpPr>
        <p:spPr>
          <a:xfrm>
            <a:off x="6777567" y="3903133"/>
            <a:ext cx="12700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GENDER</a:t>
            </a:r>
            <a:endParaRPr sz="1800">
              <a:solidFill>
                <a:schemeClr val="dk1"/>
              </a:solidFill>
              <a:latin typeface="Calibri"/>
              <a:ea typeface="Calibri"/>
              <a:cs typeface="Calibri"/>
              <a:sym typeface="Calibri"/>
            </a:endParaRPr>
          </a:p>
        </p:txBody>
      </p:sp>
      <p:grpSp>
        <p:nvGrpSpPr>
          <p:cNvPr id="276" name="Google Shape;276;p21"/>
          <p:cNvGrpSpPr/>
          <p:nvPr/>
        </p:nvGrpSpPr>
        <p:grpSpPr>
          <a:xfrm>
            <a:off x="7169730" y="2823930"/>
            <a:ext cx="406104" cy="947567"/>
            <a:chOff x="827586" y="476675"/>
            <a:chExt cx="648078" cy="1512170"/>
          </a:xfrm>
        </p:grpSpPr>
        <p:sp>
          <p:nvSpPr>
            <p:cNvPr id="277" name="Google Shape;277;p21"/>
            <p:cNvSpPr/>
            <p:nvPr/>
          </p:nvSpPr>
          <p:spPr>
            <a:xfrm>
              <a:off x="827586" y="476675"/>
              <a:ext cx="648078" cy="648073"/>
            </a:xfrm>
            <a:prstGeom prst="ellipse">
              <a:avLst/>
            </a:prstGeom>
            <a:noFill/>
            <a:ln cap="flat" cmpd="sng" w="19050">
              <a:solidFill>
                <a:srgbClr val="B6DDE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78" name="Google Shape;278;p21"/>
            <p:cNvCxnSpPr/>
            <p:nvPr/>
          </p:nvCxnSpPr>
          <p:spPr>
            <a:xfrm>
              <a:off x="1151622" y="1124748"/>
              <a:ext cx="0" cy="864097"/>
            </a:xfrm>
            <a:prstGeom prst="straightConnector1">
              <a:avLst/>
            </a:prstGeom>
            <a:noFill/>
            <a:ln cap="flat" cmpd="sng" w="19050">
              <a:solidFill>
                <a:srgbClr val="B6DDE7"/>
              </a:solidFill>
              <a:prstDash val="solid"/>
              <a:round/>
              <a:headEnd len="sm" w="sm" type="none"/>
              <a:tailEnd len="med" w="med" type="stealth"/>
            </a:ln>
          </p:spPr>
        </p:cxnSp>
      </p:grpSp>
      <p:cxnSp>
        <p:nvCxnSpPr>
          <p:cNvPr id="279" name="Google Shape;279;p21"/>
          <p:cNvCxnSpPr/>
          <p:nvPr/>
        </p:nvCxnSpPr>
        <p:spPr>
          <a:xfrm>
            <a:off x="3877733" y="3306233"/>
            <a:ext cx="1236133" cy="0"/>
          </a:xfrm>
          <a:prstGeom prst="straightConnector1">
            <a:avLst/>
          </a:prstGeom>
          <a:noFill/>
          <a:ln cap="flat" cmpd="sng" w="76200">
            <a:solidFill>
              <a:srgbClr val="002060"/>
            </a:solidFill>
            <a:prstDash val="solid"/>
            <a:round/>
            <a:headEnd len="sm" w="sm" type="none"/>
            <a:tailEnd len="sm" w="sm" type="none"/>
          </a:ln>
        </p:spPr>
      </p:cxnSp>
      <p:grpSp>
        <p:nvGrpSpPr>
          <p:cNvPr id="280" name="Google Shape;280;p21"/>
          <p:cNvGrpSpPr/>
          <p:nvPr/>
        </p:nvGrpSpPr>
        <p:grpSpPr>
          <a:xfrm>
            <a:off x="8143915" y="2807002"/>
            <a:ext cx="609156" cy="960090"/>
            <a:chOff x="2490180" y="3005040"/>
            <a:chExt cx="1505756" cy="2373224"/>
          </a:xfrm>
        </p:grpSpPr>
        <p:sp>
          <p:nvSpPr>
            <p:cNvPr id="281" name="Google Shape;281;p21"/>
            <p:cNvSpPr/>
            <p:nvPr/>
          </p:nvSpPr>
          <p:spPr>
            <a:xfrm>
              <a:off x="2490180" y="3005040"/>
              <a:ext cx="1505756" cy="2373224"/>
            </a:xfrm>
            <a:custGeom>
              <a:rect b="b" l="l" r="r" t="t"/>
              <a:pathLst>
                <a:path extrusionOk="0" h="1838856" w="1166712">
                  <a:moveTo>
                    <a:pt x="608769" y="1833793"/>
                  </a:moveTo>
                  <a:cubicBezTo>
                    <a:pt x="463367" y="1838856"/>
                    <a:pt x="12552" y="998414"/>
                    <a:pt x="12552" y="699710"/>
                  </a:cubicBezTo>
                  <a:cubicBezTo>
                    <a:pt x="0" y="197734"/>
                    <a:pt x="396118" y="6252"/>
                    <a:pt x="629794" y="0"/>
                  </a:cubicBezTo>
                  <a:cubicBezTo>
                    <a:pt x="857671" y="4848"/>
                    <a:pt x="1161779" y="200179"/>
                    <a:pt x="1166712" y="662112"/>
                  </a:cubicBezTo>
                  <a:cubicBezTo>
                    <a:pt x="1140544" y="1115532"/>
                    <a:pt x="724733" y="1831660"/>
                    <a:pt x="608769" y="1833793"/>
                  </a:cubicBezTo>
                  <a:close/>
                </a:path>
              </a:pathLst>
            </a:custGeom>
            <a:solidFill>
              <a:srgbClr val="CCC0D9"/>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21"/>
            <p:cNvSpPr/>
            <p:nvPr/>
          </p:nvSpPr>
          <p:spPr>
            <a:xfrm>
              <a:off x="2915816" y="3356992"/>
              <a:ext cx="743467" cy="743467"/>
            </a:xfrm>
            <a:prstGeom prst="ellipse">
              <a:avLst/>
            </a:prstGeom>
            <a:solidFill>
              <a:schemeClr val="lt1"/>
            </a:solidFill>
            <a:ln cap="flat" cmpd="sng" w="1905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3" name="Google Shape;283;p21"/>
          <p:cNvSpPr/>
          <p:nvPr/>
        </p:nvSpPr>
        <p:spPr>
          <a:xfrm rot="-5400000">
            <a:off x="4489452" y="1437216"/>
            <a:ext cx="71966" cy="5689602"/>
          </a:xfrm>
          <a:prstGeom prst="leftBracket">
            <a:avLst>
              <a:gd fmla="val 8333" name="adj"/>
            </a:avLst>
          </a:prstGeom>
          <a:noFill/>
          <a:ln cap="flat" cmpd="sng" w="9525">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21"/>
          <p:cNvSpPr/>
          <p:nvPr/>
        </p:nvSpPr>
        <p:spPr>
          <a:xfrm rot="-5400000">
            <a:off x="4574118" y="416984"/>
            <a:ext cx="67732" cy="7878232"/>
          </a:xfrm>
          <a:prstGeom prst="leftBracket">
            <a:avLst>
              <a:gd fmla="val 8333" name="adj"/>
            </a:avLst>
          </a:prstGeom>
          <a:noFill/>
          <a:ln cap="flat" cmpd="sng" w="9525">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85" name="Google Shape;285;p21"/>
          <p:cNvCxnSpPr/>
          <p:nvPr/>
        </p:nvCxnSpPr>
        <p:spPr>
          <a:xfrm>
            <a:off x="3877733" y="3238500"/>
            <a:ext cx="1236133" cy="0"/>
          </a:xfrm>
          <a:prstGeom prst="straightConnector1">
            <a:avLst/>
          </a:prstGeom>
          <a:noFill/>
          <a:ln cap="flat" cmpd="sng" w="76200">
            <a:solidFill>
              <a:srgbClr val="002060"/>
            </a:solidFill>
            <a:prstDash val="solid"/>
            <a:round/>
            <a:headEnd len="sm" w="sm" type="none"/>
            <a:tailEnd len="sm" w="sm" type="none"/>
          </a:ln>
        </p:spPr>
      </p:cxnSp>
      <p:grpSp>
        <p:nvGrpSpPr>
          <p:cNvPr id="286" name="Google Shape;286;p21"/>
          <p:cNvGrpSpPr/>
          <p:nvPr/>
        </p:nvGrpSpPr>
        <p:grpSpPr>
          <a:xfrm>
            <a:off x="10546721" y="1254502"/>
            <a:ext cx="3898876" cy="2538194"/>
            <a:chOff x="2535561" y="1254502"/>
            <a:chExt cx="3898876" cy="2538194"/>
          </a:xfrm>
        </p:grpSpPr>
        <p:sp>
          <p:nvSpPr>
            <p:cNvPr id="287" name="Google Shape;287;p21"/>
            <p:cNvSpPr/>
            <p:nvPr/>
          </p:nvSpPr>
          <p:spPr>
            <a:xfrm>
              <a:off x="2535561" y="2777436"/>
              <a:ext cx="1015260" cy="1015260"/>
            </a:xfrm>
            <a:prstGeom prst="ellipse">
              <a:avLst/>
            </a:prstGeom>
            <a:noFill/>
            <a:ln cap="flat" cmpd="sng" w="2540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fr-FR" sz="4400">
                  <a:solidFill>
                    <a:srgbClr val="000000"/>
                  </a:solidFill>
                  <a:latin typeface="Calibri"/>
                  <a:ea typeface="Calibri"/>
                  <a:cs typeface="Calibri"/>
                  <a:sym typeface="Calibri"/>
                </a:rPr>
                <a:t>A</a:t>
              </a:r>
              <a:endParaRPr b="1" sz="4400">
                <a:solidFill>
                  <a:srgbClr val="000000"/>
                </a:solidFill>
                <a:latin typeface="Calibri"/>
                <a:ea typeface="Calibri"/>
                <a:cs typeface="Calibri"/>
                <a:sym typeface="Calibri"/>
              </a:endParaRPr>
            </a:p>
          </p:txBody>
        </p:sp>
        <p:grpSp>
          <p:nvGrpSpPr>
            <p:cNvPr id="288" name="Google Shape;288;p21"/>
            <p:cNvGrpSpPr/>
            <p:nvPr/>
          </p:nvGrpSpPr>
          <p:grpSpPr>
            <a:xfrm>
              <a:off x="2875501" y="1392767"/>
              <a:ext cx="345365" cy="1100964"/>
              <a:chOff x="1763688" y="2096852"/>
              <a:chExt cx="324036" cy="1152128"/>
            </a:xfrm>
          </p:grpSpPr>
          <p:sp>
            <p:nvSpPr>
              <p:cNvPr id="289" name="Google Shape;289;p21"/>
              <p:cNvSpPr/>
              <p:nvPr/>
            </p:nvSpPr>
            <p:spPr>
              <a:xfrm>
                <a:off x="1763688" y="2096852"/>
                <a:ext cx="324036" cy="1152128"/>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21"/>
              <p:cNvSpPr/>
              <p:nvPr/>
            </p:nvSpPr>
            <p:spPr>
              <a:xfrm>
                <a:off x="1763688" y="2096852"/>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21"/>
              <p:cNvSpPr/>
              <p:nvPr/>
            </p:nvSpPr>
            <p:spPr>
              <a:xfrm>
                <a:off x="1763688" y="224086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2" name="Google Shape;292;p21"/>
              <p:cNvSpPr/>
              <p:nvPr/>
            </p:nvSpPr>
            <p:spPr>
              <a:xfrm>
                <a:off x="1763688" y="2384884"/>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21"/>
              <p:cNvSpPr/>
              <p:nvPr/>
            </p:nvSpPr>
            <p:spPr>
              <a:xfrm>
                <a:off x="1763688" y="2528900"/>
                <a:ext cx="324036" cy="144016"/>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21"/>
              <p:cNvSpPr/>
              <p:nvPr/>
            </p:nvSpPr>
            <p:spPr>
              <a:xfrm>
                <a:off x="1763688" y="296094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21"/>
              <p:cNvSpPr/>
              <p:nvPr/>
            </p:nvSpPr>
            <p:spPr>
              <a:xfrm>
                <a:off x="1763688" y="2816932"/>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21"/>
              <p:cNvSpPr/>
              <p:nvPr/>
            </p:nvSpPr>
            <p:spPr>
              <a:xfrm>
                <a:off x="1763688" y="2672916"/>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21"/>
              <p:cNvSpPr/>
              <p:nvPr/>
            </p:nvSpPr>
            <p:spPr>
              <a:xfrm>
                <a:off x="1763688" y="3104964"/>
                <a:ext cx="324036" cy="144016"/>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8" name="Google Shape;298;p21"/>
            <p:cNvSpPr/>
            <p:nvPr/>
          </p:nvSpPr>
          <p:spPr>
            <a:xfrm>
              <a:off x="5432277" y="2778190"/>
              <a:ext cx="1002160" cy="1002161"/>
            </a:xfrm>
            <a:prstGeom prst="ellipse">
              <a:avLst/>
            </a:prstGeom>
            <a:noFill/>
            <a:ln cap="flat" cmpd="sng" w="2540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4400">
                  <a:solidFill>
                    <a:srgbClr val="000000"/>
                  </a:solidFill>
                  <a:latin typeface="Calibri"/>
                  <a:ea typeface="Calibri"/>
                  <a:cs typeface="Calibri"/>
                  <a:sym typeface="Calibri"/>
                </a:rPr>
                <a:t>B</a:t>
              </a:r>
              <a:endParaRPr sz="4400">
                <a:solidFill>
                  <a:srgbClr val="000000"/>
                </a:solidFill>
                <a:latin typeface="Calibri"/>
                <a:ea typeface="Calibri"/>
                <a:cs typeface="Calibri"/>
                <a:sym typeface="Calibri"/>
              </a:endParaRPr>
            </a:p>
          </p:txBody>
        </p:sp>
        <p:grpSp>
          <p:nvGrpSpPr>
            <p:cNvPr id="299" name="Google Shape;299;p21"/>
            <p:cNvGrpSpPr/>
            <p:nvPr/>
          </p:nvGrpSpPr>
          <p:grpSpPr>
            <a:xfrm>
              <a:off x="5741467" y="1392767"/>
              <a:ext cx="345365" cy="1100964"/>
              <a:chOff x="1763688" y="2096852"/>
              <a:chExt cx="324036" cy="1152128"/>
            </a:xfrm>
          </p:grpSpPr>
          <p:sp>
            <p:nvSpPr>
              <p:cNvPr id="300" name="Google Shape;300;p21"/>
              <p:cNvSpPr/>
              <p:nvPr/>
            </p:nvSpPr>
            <p:spPr>
              <a:xfrm>
                <a:off x="1763688" y="2096852"/>
                <a:ext cx="324036" cy="1152128"/>
              </a:xfrm>
              <a:prstGeom prst="rect">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21"/>
              <p:cNvSpPr/>
              <p:nvPr/>
            </p:nvSpPr>
            <p:spPr>
              <a:xfrm>
                <a:off x="1763688" y="2096852"/>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21"/>
              <p:cNvSpPr/>
              <p:nvPr/>
            </p:nvSpPr>
            <p:spPr>
              <a:xfrm>
                <a:off x="1763688" y="224086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p21"/>
              <p:cNvSpPr/>
              <p:nvPr/>
            </p:nvSpPr>
            <p:spPr>
              <a:xfrm>
                <a:off x="1763688" y="2384884"/>
                <a:ext cx="324036" cy="144016"/>
              </a:xfrm>
              <a:prstGeom prst="rect">
                <a:avLst/>
              </a:prstGeom>
              <a:solidFill>
                <a:srgbClr val="93B3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21"/>
              <p:cNvSpPr/>
              <p:nvPr/>
            </p:nvSpPr>
            <p:spPr>
              <a:xfrm>
                <a:off x="1763688" y="2528900"/>
                <a:ext cx="324036" cy="144016"/>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5" name="Google Shape;305;p21"/>
              <p:cNvSpPr/>
              <p:nvPr/>
            </p:nvSpPr>
            <p:spPr>
              <a:xfrm>
                <a:off x="1763688" y="2960948"/>
                <a:ext cx="324036" cy="144016"/>
              </a:xfrm>
              <a:prstGeom prst="rect">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21"/>
              <p:cNvSpPr/>
              <p:nvPr/>
            </p:nvSpPr>
            <p:spPr>
              <a:xfrm>
                <a:off x="1763688" y="2816932"/>
                <a:ext cx="324036" cy="144016"/>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7" name="Google Shape;307;p21"/>
              <p:cNvSpPr/>
              <p:nvPr/>
            </p:nvSpPr>
            <p:spPr>
              <a:xfrm>
                <a:off x="1763688" y="2672916"/>
                <a:ext cx="324036" cy="144016"/>
              </a:xfrm>
              <a:prstGeom prst="rect">
                <a:avLst/>
              </a:prstGeom>
              <a:solidFill>
                <a:srgbClr val="FDE9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8" name="Google Shape;308;p21"/>
              <p:cNvSpPr/>
              <p:nvPr/>
            </p:nvSpPr>
            <p:spPr>
              <a:xfrm>
                <a:off x="1763688" y="3104964"/>
                <a:ext cx="324036" cy="144016"/>
              </a:xfrm>
              <a:prstGeom prst="rect">
                <a:avLst/>
              </a:prstGeom>
              <a:solidFill>
                <a:srgbClr val="CCC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9" name="Google Shape;309;p21"/>
            <p:cNvSpPr txBox="1"/>
            <p:nvPr/>
          </p:nvSpPr>
          <p:spPr>
            <a:xfrm>
              <a:off x="3949577" y="1254502"/>
              <a:ext cx="115212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100">
                  <a:solidFill>
                    <a:schemeClr val="dk1"/>
                  </a:solidFill>
                  <a:latin typeface="Courier New"/>
                  <a:ea typeface="Courier New"/>
                  <a:cs typeface="Courier New"/>
                  <a:sym typeface="Courier New"/>
                </a:rPr>
                <a:t>Sim(X</a:t>
              </a:r>
              <a:r>
                <a:rPr baseline="-25000" lang="fr-FR" sz="1100">
                  <a:solidFill>
                    <a:schemeClr val="dk1"/>
                  </a:solidFill>
                  <a:latin typeface="Courier New"/>
                  <a:ea typeface="Courier New"/>
                  <a:cs typeface="Courier New"/>
                  <a:sym typeface="Courier New"/>
                </a:rPr>
                <a:t>A</a:t>
              </a:r>
              <a:r>
                <a:rPr lang="fr-FR" sz="1100">
                  <a:solidFill>
                    <a:schemeClr val="dk1"/>
                  </a:solidFill>
                  <a:latin typeface="Courier New"/>
                  <a:ea typeface="Courier New"/>
                  <a:cs typeface="Courier New"/>
                  <a:sym typeface="Courier New"/>
                </a:rPr>
                <a:t>,X</a:t>
              </a:r>
              <a:r>
                <a:rPr baseline="-25000" lang="fr-FR" sz="1100">
                  <a:solidFill>
                    <a:schemeClr val="dk1"/>
                  </a:solidFill>
                  <a:latin typeface="Courier New"/>
                  <a:ea typeface="Courier New"/>
                  <a:cs typeface="Courier New"/>
                  <a:sym typeface="Courier New"/>
                </a:rPr>
                <a:t>B</a:t>
              </a:r>
              <a:r>
                <a:rPr lang="fr-FR"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p:txBody>
        </p:sp>
        <p:sp>
          <p:nvSpPr>
            <p:cNvPr id="310" name="Google Shape;310;p21"/>
            <p:cNvSpPr/>
            <p:nvPr/>
          </p:nvSpPr>
          <p:spPr>
            <a:xfrm flipH="1" rot="-5400000">
              <a:off x="4406903" y="33869"/>
              <a:ext cx="93134" cy="2539999"/>
            </a:xfrm>
            <a:prstGeom prst="leftBracket">
              <a:avLst>
                <a:gd fmla="val 8333" name="adj"/>
              </a:avLst>
            </a:prstGeom>
            <a:noFill/>
            <a:ln cap="flat" cmpd="sng" w="9525">
              <a:solidFill>
                <a:srgbClr val="A5A5A5"/>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21"/>
            <p:cNvSpPr/>
            <p:nvPr/>
          </p:nvSpPr>
          <p:spPr>
            <a:xfrm>
              <a:off x="2852950" y="1720335"/>
              <a:ext cx="4154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chemeClr val="dk1"/>
                  </a:solidFill>
                  <a:latin typeface="Courier New"/>
                  <a:ea typeface="Courier New"/>
                  <a:cs typeface="Courier New"/>
                  <a:sym typeface="Courier New"/>
                </a:rPr>
                <a:t>X</a:t>
              </a:r>
              <a:r>
                <a:rPr baseline="-25000" lang="fr-FR" sz="1800">
                  <a:solidFill>
                    <a:schemeClr val="dk1"/>
                  </a:solidFill>
                  <a:latin typeface="Courier New"/>
                  <a:ea typeface="Courier New"/>
                  <a:cs typeface="Courier New"/>
                  <a:sym typeface="Courier New"/>
                </a:rPr>
                <a:t>A</a:t>
              </a:r>
              <a:endParaRPr sz="1800">
                <a:solidFill>
                  <a:schemeClr val="dk1"/>
                </a:solidFill>
                <a:latin typeface="Calibri"/>
                <a:ea typeface="Calibri"/>
                <a:cs typeface="Calibri"/>
                <a:sym typeface="Calibri"/>
              </a:endParaRPr>
            </a:p>
          </p:txBody>
        </p:sp>
        <p:sp>
          <p:nvSpPr>
            <p:cNvPr id="312" name="Google Shape;312;p21"/>
            <p:cNvSpPr/>
            <p:nvPr/>
          </p:nvSpPr>
          <p:spPr>
            <a:xfrm>
              <a:off x="5693517" y="1720335"/>
              <a:ext cx="4154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chemeClr val="dk1"/>
                  </a:solidFill>
                  <a:latin typeface="Courier New"/>
                  <a:ea typeface="Courier New"/>
                  <a:cs typeface="Courier New"/>
                  <a:sym typeface="Courier New"/>
                </a:rPr>
                <a:t>X</a:t>
              </a:r>
              <a:r>
                <a:rPr baseline="-25000" lang="fr-FR" sz="1800">
                  <a:solidFill>
                    <a:schemeClr val="dk1"/>
                  </a:solidFill>
                  <a:latin typeface="Courier New"/>
                  <a:ea typeface="Courier New"/>
                  <a:cs typeface="Courier New"/>
                  <a:sym typeface="Courier New"/>
                </a:rPr>
                <a:t>B</a:t>
              </a:r>
              <a:endParaRPr sz="1800">
                <a:solidFill>
                  <a:schemeClr val="dk1"/>
                </a:solidFill>
                <a:latin typeface="Calibri"/>
                <a:ea typeface="Calibri"/>
                <a:cs typeface="Calibri"/>
                <a:sym typeface="Calibri"/>
              </a:endParaRPr>
            </a:p>
          </p:txBody>
        </p:sp>
      </p:grpSp>
      <p:sp>
        <p:nvSpPr>
          <p:cNvPr id="313" name="Google Shape;313;p21"/>
          <p:cNvSpPr txBox="1"/>
          <p:nvPr/>
        </p:nvSpPr>
        <p:spPr>
          <a:xfrm>
            <a:off x="4428067" y="4470400"/>
            <a:ext cx="406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Calibri"/>
                <a:ea typeface="Calibri"/>
                <a:cs typeface="Calibri"/>
                <a:sym typeface="Calibri"/>
              </a:rPr>
              <a:t>x2</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2"/>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b="1" lang="fr-FR"/>
              <a:t>G</a:t>
            </a:r>
            <a:r>
              <a:rPr lang="fr-FR"/>
              <a:t>raph </a:t>
            </a:r>
            <a:r>
              <a:rPr b="1" lang="fr-FR"/>
              <a:t>C</a:t>
            </a:r>
            <a:r>
              <a:rPr lang="fr-FR"/>
              <a:t>onvolution </a:t>
            </a:r>
            <a:r>
              <a:rPr b="1" lang="fr-FR"/>
              <a:t>N</a:t>
            </a:r>
            <a:r>
              <a:rPr lang="fr-FR"/>
              <a:t>etwork</a:t>
            </a:r>
            <a:endParaRPr/>
          </a:p>
        </p:txBody>
      </p:sp>
      <p:pic>
        <p:nvPicPr>
          <p:cNvPr id="319" name="Google Shape;319;p22"/>
          <p:cNvPicPr preferRelativeResize="0"/>
          <p:nvPr/>
        </p:nvPicPr>
        <p:blipFill rotWithShape="1">
          <a:blip r:embed="rId3">
            <a:alphaModFix/>
          </a:blip>
          <a:srcRect b="0" l="0" r="0" t="0"/>
          <a:stretch/>
        </p:blipFill>
        <p:spPr>
          <a:xfrm>
            <a:off x="77000" y="1328287"/>
            <a:ext cx="9022193" cy="3878982"/>
          </a:xfrm>
          <a:prstGeom prst="rect">
            <a:avLst/>
          </a:prstGeom>
          <a:noFill/>
          <a:ln>
            <a:noFill/>
          </a:ln>
        </p:spPr>
      </p:pic>
      <p:pic>
        <p:nvPicPr>
          <p:cNvPr id="320" name="Google Shape;320;p22"/>
          <p:cNvPicPr preferRelativeResize="0"/>
          <p:nvPr/>
        </p:nvPicPr>
        <p:blipFill rotWithShape="1">
          <a:blip r:embed="rId4">
            <a:alphaModFix/>
          </a:blip>
          <a:srcRect b="0" l="0" r="0" t="0"/>
          <a:stretch/>
        </p:blipFill>
        <p:spPr>
          <a:xfrm>
            <a:off x="44450" y="5846027"/>
            <a:ext cx="9042401" cy="6665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